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5" r:id="rId4"/>
    <p:sldMasterId id="2147483669" r:id="rId5"/>
    <p:sldMasterId id="2147483672" r:id="rId6"/>
  </p:sldMasterIdLst>
  <p:notesMasterIdLst>
    <p:notesMasterId r:id="rId58"/>
  </p:notesMasterIdLst>
  <p:sldIdLst>
    <p:sldId id="257" r:id="rId7"/>
    <p:sldId id="468" r:id="rId8"/>
    <p:sldId id="284" r:id="rId9"/>
    <p:sldId id="265" r:id="rId10"/>
    <p:sldId id="290" r:id="rId11"/>
    <p:sldId id="302" r:id="rId12"/>
    <p:sldId id="286" r:id="rId13"/>
    <p:sldId id="291" r:id="rId14"/>
    <p:sldId id="300" r:id="rId15"/>
    <p:sldId id="292" r:id="rId16"/>
    <p:sldId id="283" r:id="rId17"/>
    <p:sldId id="301" r:id="rId18"/>
    <p:sldId id="294" r:id="rId19"/>
    <p:sldId id="469" r:id="rId20"/>
    <p:sldId id="470" r:id="rId21"/>
    <p:sldId id="261" r:id="rId22"/>
    <p:sldId id="306" r:id="rId23"/>
    <p:sldId id="399" r:id="rId24"/>
    <p:sldId id="375" r:id="rId25"/>
    <p:sldId id="400" r:id="rId26"/>
    <p:sldId id="401" r:id="rId27"/>
    <p:sldId id="404" r:id="rId28"/>
    <p:sldId id="405" r:id="rId29"/>
    <p:sldId id="406" r:id="rId30"/>
    <p:sldId id="407" r:id="rId31"/>
    <p:sldId id="397" r:id="rId32"/>
    <p:sldId id="412" r:id="rId33"/>
    <p:sldId id="418" r:id="rId34"/>
    <p:sldId id="414" r:id="rId35"/>
    <p:sldId id="413" r:id="rId36"/>
    <p:sldId id="409" r:id="rId37"/>
    <p:sldId id="420" r:id="rId38"/>
    <p:sldId id="410" r:id="rId39"/>
    <p:sldId id="419" r:id="rId40"/>
    <p:sldId id="471" r:id="rId41"/>
    <p:sldId id="256" r:id="rId42"/>
    <p:sldId id="472" r:id="rId43"/>
    <p:sldId id="473" r:id="rId44"/>
    <p:sldId id="258" r:id="rId45"/>
    <p:sldId id="262" r:id="rId46"/>
    <p:sldId id="259" r:id="rId47"/>
    <p:sldId id="260" r:id="rId48"/>
    <p:sldId id="474" r:id="rId49"/>
    <p:sldId id="392" r:id="rId50"/>
    <p:sldId id="2036" r:id="rId51"/>
    <p:sldId id="2043" r:id="rId52"/>
    <p:sldId id="2044" r:id="rId53"/>
    <p:sldId id="2000" r:id="rId54"/>
    <p:sldId id="2042" r:id="rId55"/>
    <p:sldId id="2045" r:id="rId56"/>
    <p:sldId id="271" r:id="rId5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7"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_rels/data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0D4E3B-0626-4CF7-94FD-7ABDA8EC6CE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nl-BE"/>
        </a:p>
      </dgm:t>
    </dgm:pt>
    <dgm:pt modelId="{7013A169-AE91-444E-81E0-F0E715E8F259}">
      <dgm:prSet phldrT="[Tekst]"/>
      <dgm:spPr/>
      <dgm:t>
        <a:bodyPr/>
        <a:lstStyle/>
        <a:p>
          <a:r>
            <a:rPr lang="nl-BE" dirty="0"/>
            <a:t>World</a:t>
          </a:r>
        </a:p>
      </dgm:t>
    </dgm:pt>
    <dgm:pt modelId="{A94BF76A-768F-4946-9029-B5D4F5AF931B}" type="parTrans" cxnId="{8DCC8161-183E-4B23-B6A6-5F596A85172B}">
      <dgm:prSet/>
      <dgm:spPr/>
      <dgm:t>
        <a:bodyPr/>
        <a:lstStyle/>
        <a:p>
          <a:endParaRPr lang="nl-BE"/>
        </a:p>
      </dgm:t>
    </dgm:pt>
    <dgm:pt modelId="{9C23057C-0C94-43AD-96AE-3F653200A84F}" type="sibTrans" cxnId="{8DCC8161-183E-4B23-B6A6-5F596A85172B}">
      <dgm:prSet/>
      <dgm:spPr/>
      <dgm:t>
        <a:bodyPr/>
        <a:lstStyle/>
        <a:p>
          <a:endParaRPr lang="nl-BE"/>
        </a:p>
      </dgm:t>
    </dgm:pt>
    <dgm:pt modelId="{693472B2-E4F3-4E85-95E1-E1AE3629416E}">
      <dgm:prSet phldrT="[Tekst]"/>
      <dgm:spPr/>
      <dgm:t>
        <a:bodyPr/>
        <a:lstStyle/>
        <a:p>
          <a:r>
            <a:rPr lang="nl-BE" dirty="0"/>
            <a:t>Europe</a:t>
          </a:r>
        </a:p>
      </dgm:t>
    </dgm:pt>
    <dgm:pt modelId="{45AF09B1-A1FF-40E0-A8BF-100745AA21F4}" type="parTrans" cxnId="{77EF47E0-8301-41FA-9ABB-B37BC9997CC5}">
      <dgm:prSet/>
      <dgm:spPr/>
      <dgm:t>
        <a:bodyPr/>
        <a:lstStyle/>
        <a:p>
          <a:endParaRPr lang="nl-BE"/>
        </a:p>
      </dgm:t>
    </dgm:pt>
    <dgm:pt modelId="{461D2649-D08A-48B9-8BBF-B52722F2C202}" type="sibTrans" cxnId="{77EF47E0-8301-41FA-9ABB-B37BC9997CC5}">
      <dgm:prSet/>
      <dgm:spPr/>
      <dgm:t>
        <a:bodyPr/>
        <a:lstStyle/>
        <a:p>
          <a:endParaRPr lang="nl-BE"/>
        </a:p>
      </dgm:t>
    </dgm:pt>
    <dgm:pt modelId="{8745B60B-FE4D-41F2-8C7F-AB6AA86A4D0C}">
      <dgm:prSet phldrT="[Tekst]"/>
      <dgm:spPr/>
      <dgm:t>
        <a:bodyPr/>
        <a:lstStyle/>
        <a:p>
          <a:r>
            <a:rPr lang="nl-BE" dirty="0"/>
            <a:t>Belgium</a:t>
          </a:r>
        </a:p>
      </dgm:t>
    </dgm:pt>
    <dgm:pt modelId="{6F213991-52B3-476D-A62E-E047F31D3D9E}" type="parTrans" cxnId="{427889EC-C496-45FE-9508-F53DC5C71060}">
      <dgm:prSet/>
      <dgm:spPr/>
      <dgm:t>
        <a:bodyPr/>
        <a:lstStyle/>
        <a:p>
          <a:endParaRPr lang="nl-BE"/>
        </a:p>
      </dgm:t>
    </dgm:pt>
    <dgm:pt modelId="{82BD2E29-7C8F-4EBC-977C-43D15B5BD147}" type="sibTrans" cxnId="{427889EC-C496-45FE-9508-F53DC5C71060}">
      <dgm:prSet/>
      <dgm:spPr/>
      <dgm:t>
        <a:bodyPr/>
        <a:lstStyle/>
        <a:p>
          <a:endParaRPr lang="nl-BE"/>
        </a:p>
      </dgm:t>
    </dgm:pt>
    <dgm:pt modelId="{9D7E4C13-E68D-4297-B22B-97AF0375D1D0}">
      <dgm:prSet phldrT="[Tekst]"/>
      <dgm:spPr/>
      <dgm:t>
        <a:bodyPr/>
        <a:lstStyle/>
        <a:p>
          <a:r>
            <a:rPr lang="nl-BE" dirty="0" err="1"/>
            <a:t>Flanders</a:t>
          </a:r>
          <a:endParaRPr lang="nl-BE" dirty="0"/>
        </a:p>
      </dgm:t>
    </dgm:pt>
    <dgm:pt modelId="{9252C259-21D0-46F2-9052-645708C226CA}" type="parTrans" cxnId="{74AC1132-FE1C-4141-ABE9-A9B2131F1ED9}">
      <dgm:prSet/>
      <dgm:spPr/>
      <dgm:t>
        <a:bodyPr/>
        <a:lstStyle/>
        <a:p>
          <a:endParaRPr lang="nl-BE"/>
        </a:p>
      </dgm:t>
    </dgm:pt>
    <dgm:pt modelId="{11493481-0E01-4D07-B3C3-3DCD96AC2F14}" type="sibTrans" cxnId="{74AC1132-FE1C-4141-ABE9-A9B2131F1ED9}">
      <dgm:prSet/>
      <dgm:spPr/>
      <dgm:t>
        <a:bodyPr/>
        <a:lstStyle/>
        <a:p>
          <a:endParaRPr lang="nl-BE"/>
        </a:p>
      </dgm:t>
    </dgm:pt>
    <dgm:pt modelId="{FD321383-D1B6-4B6D-B152-0CBAC3D0A50F}" type="pres">
      <dgm:prSet presAssocID="{620D4E3B-0626-4CF7-94FD-7ABDA8EC6CE4}" presName="Name0" presStyleCnt="0">
        <dgm:presLayoutVars>
          <dgm:chMax val="7"/>
          <dgm:resizeHandles val="exact"/>
        </dgm:presLayoutVars>
      </dgm:prSet>
      <dgm:spPr/>
    </dgm:pt>
    <dgm:pt modelId="{35E6DCE8-5468-48DD-82C9-70518A4B0076}" type="pres">
      <dgm:prSet presAssocID="{620D4E3B-0626-4CF7-94FD-7ABDA8EC6CE4}" presName="comp1" presStyleCnt="0"/>
      <dgm:spPr/>
    </dgm:pt>
    <dgm:pt modelId="{71C5001F-F62F-4D89-9737-69791847BA70}" type="pres">
      <dgm:prSet presAssocID="{620D4E3B-0626-4CF7-94FD-7ABDA8EC6CE4}" presName="circle1" presStyleLbl="node1" presStyleIdx="0" presStyleCnt="4"/>
      <dgm:spPr/>
    </dgm:pt>
    <dgm:pt modelId="{A3475088-DBA4-4519-89EB-DDF0B69B94A5}" type="pres">
      <dgm:prSet presAssocID="{620D4E3B-0626-4CF7-94FD-7ABDA8EC6CE4}" presName="c1text" presStyleLbl="node1" presStyleIdx="0" presStyleCnt="4">
        <dgm:presLayoutVars>
          <dgm:bulletEnabled val="1"/>
        </dgm:presLayoutVars>
      </dgm:prSet>
      <dgm:spPr/>
    </dgm:pt>
    <dgm:pt modelId="{EAC2062A-9BCF-433B-A460-A72B89DEC1B8}" type="pres">
      <dgm:prSet presAssocID="{620D4E3B-0626-4CF7-94FD-7ABDA8EC6CE4}" presName="comp2" presStyleCnt="0"/>
      <dgm:spPr/>
    </dgm:pt>
    <dgm:pt modelId="{8C1DACCA-82AF-4A80-934A-BD3C28F2E83F}" type="pres">
      <dgm:prSet presAssocID="{620D4E3B-0626-4CF7-94FD-7ABDA8EC6CE4}" presName="circle2" presStyleLbl="node1" presStyleIdx="1" presStyleCnt="4"/>
      <dgm:spPr/>
    </dgm:pt>
    <dgm:pt modelId="{78EC9D22-BA92-444A-B920-D496BB180CAC}" type="pres">
      <dgm:prSet presAssocID="{620D4E3B-0626-4CF7-94FD-7ABDA8EC6CE4}" presName="c2text" presStyleLbl="node1" presStyleIdx="1" presStyleCnt="4">
        <dgm:presLayoutVars>
          <dgm:bulletEnabled val="1"/>
        </dgm:presLayoutVars>
      </dgm:prSet>
      <dgm:spPr/>
    </dgm:pt>
    <dgm:pt modelId="{C8011E31-7EE1-4E7E-81AE-8999E8DA4101}" type="pres">
      <dgm:prSet presAssocID="{620D4E3B-0626-4CF7-94FD-7ABDA8EC6CE4}" presName="comp3" presStyleCnt="0"/>
      <dgm:spPr/>
    </dgm:pt>
    <dgm:pt modelId="{27F25B00-92C8-401F-AEB4-1064F17CC044}" type="pres">
      <dgm:prSet presAssocID="{620D4E3B-0626-4CF7-94FD-7ABDA8EC6CE4}" presName="circle3" presStyleLbl="node1" presStyleIdx="2" presStyleCnt="4"/>
      <dgm:spPr/>
    </dgm:pt>
    <dgm:pt modelId="{6E888D4A-E0EA-48B2-975C-7BE376FAF1A1}" type="pres">
      <dgm:prSet presAssocID="{620D4E3B-0626-4CF7-94FD-7ABDA8EC6CE4}" presName="c3text" presStyleLbl="node1" presStyleIdx="2" presStyleCnt="4">
        <dgm:presLayoutVars>
          <dgm:bulletEnabled val="1"/>
        </dgm:presLayoutVars>
      </dgm:prSet>
      <dgm:spPr/>
    </dgm:pt>
    <dgm:pt modelId="{50D5AFDF-15FD-4B28-A87F-74DFD7A688A5}" type="pres">
      <dgm:prSet presAssocID="{620D4E3B-0626-4CF7-94FD-7ABDA8EC6CE4}" presName="comp4" presStyleCnt="0"/>
      <dgm:spPr/>
    </dgm:pt>
    <dgm:pt modelId="{EB41B3BB-C7DB-4368-8C63-9108DB8D841B}" type="pres">
      <dgm:prSet presAssocID="{620D4E3B-0626-4CF7-94FD-7ABDA8EC6CE4}" presName="circle4" presStyleLbl="node1" presStyleIdx="3" presStyleCnt="4"/>
      <dgm:spPr/>
    </dgm:pt>
    <dgm:pt modelId="{DC8157E7-20AC-4481-AE1E-39EDD097CD36}" type="pres">
      <dgm:prSet presAssocID="{620D4E3B-0626-4CF7-94FD-7ABDA8EC6CE4}" presName="c4text" presStyleLbl="node1" presStyleIdx="3" presStyleCnt="4">
        <dgm:presLayoutVars>
          <dgm:bulletEnabled val="1"/>
        </dgm:presLayoutVars>
      </dgm:prSet>
      <dgm:spPr/>
    </dgm:pt>
  </dgm:ptLst>
  <dgm:cxnLst>
    <dgm:cxn modelId="{8C6BFD17-E43D-4A08-B69E-71EA6AEE6F7C}" type="presOf" srcId="{9D7E4C13-E68D-4297-B22B-97AF0375D1D0}" destId="{EB41B3BB-C7DB-4368-8C63-9108DB8D841B}" srcOrd="0" destOrd="0" presId="urn:microsoft.com/office/officeart/2005/8/layout/venn2"/>
    <dgm:cxn modelId="{72867518-7EF6-43AD-85FE-A93E30A00261}" type="presOf" srcId="{7013A169-AE91-444E-81E0-F0E715E8F259}" destId="{71C5001F-F62F-4D89-9737-69791847BA70}" srcOrd="0" destOrd="0" presId="urn:microsoft.com/office/officeart/2005/8/layout/venn2"/>
    <dgm:cxn modelId="{74AC1132-FE1C-4141-ABE9-A9B2131F1ED9}" srcId="{620D4E3B-0626-4CF7-94FD-7ABDA8EC6CE4}" destId="{9D7E4C13-E68D-4297-B22B-97AF0375D1D0}" srcOrd="3" destOrd="0" parTransId="{9252C259-21D0-46F2-9052-645708C226CA}" sibTransId="{11493481-0E01-4D07-B3C3-3DCD96AC2F14}"/>
    <dgm:cxn modelId="{B611BE5D-3959-4380-B64A-D3C338CFEC76}" type="presOf" srcId="{8745B60B-FE4D-41F2-8C7F-AB6AA86A4D0C}" destId="{6E888D4A-E0EA-48B2-975C-7BE376FAF1A1}" srcOrd="1" destOrd="0" presId="urn:microsoft.com/office/officeart/2005/8/layout/venn2"/>
    <dgm:cxn modelId="{8DCC8161-183E-4B23-B6A6-5F596A85172B}" srcId="{620D4E3B-0626-4CF7-94FD-7ABDA8EC6CE4}" destId="{7013A169-AE91-444E-81E0-F0E715E8F259}" srcOrd="0" destOrd="0" parTransId="{A94BF76A-768F-4946-9029-B5D4F5AF931B}" sibTransId="{9C23057C-0C94-43AD-96AE-3F653200A84F}"/>
    <dgm:cxn modelId="{0141C362-3265-40CB-9A97-F35818CFF09B}" type="presOf" srcId="{7013A169-AE91-444E-81E0-F0E715E8F259}" destId="{A3475088-DBA4-4519-89EB-DDF0B69B94A5}" srcOrd="1" destOrd="0" presId="urn:microsoft.com/office/officeart/2005/8/layout/venn2"/>
    <dgm:cxn modelId="{894C467F-AC23-4337-BA81-D6D0E340B2D9}" type="presOf" srcId="{693472B2-E4F3-4E85-95E1-E1AE3629416E}" destId="{78EC9D22-BA92-444A-B920-D496BB180CAC}" srcOrd="1" destOrd="0" presId="urn:microsoft.com/office/officeart/2005/8/layout/venn2"/>
    <dgm:cxn modelId="{EAA4548C-2030-409B-9542-E142CFF97371}" type="presOf" srcId="{8745B60B-FE4D-41F2-8C7F-AB6AA86A4D0C}" destId="{27F25B00-92C8-401F-AEB4-1064F17CC044}" srcOrd="0" destOrd="0" presId="urn:microsoft.com/office/officeart/2005/8/layout/venn2"/>
    <dgm:cxn modelId="{444E6391-4961-41C9-AA41-1538FEF6DD9A}" type="presOf" srcId="{620D4E3B-0626-4CF7-94FD-7ABDA8EC6CE4}" destId="{FD321383-D1B6-4B6D-B152-0CBAC3D0A50F}" srcOrd="0" destOrd="0" presId="urn:microsoft.com/office/officeart/2005/8/layout/venn2"/>
    <dgm:cxn modelId="{7FC55BB5-AF82-4FAC-90E6-D5253C60CBA9}" type="presOf" srcId="{9D7E4C13-E68D-4297-B22B-97AF0375D1D0}" destId="{DC8157E7-20AC-4481-AE1E-39EDD097CD36}" srcOrd="1" destOrd="0" presId="urn:microsoft.com/office/officeart/2005/8/layout/venn2"/>
    <dgm:cxn modelId="{595116CD-DCCA-46B3-A0D8-259887B89737}" type="presOf" srcId="{693472B2-E4F3-4E85-95E1-E1AE3629416E}" destId="{8C1DACCA-82AF-4A80-934A-BD3C28F2E83F}" srcOrd="0" destOrd="0" presId="urn:microsoft.com/office/officeart/2005/8/layout/venn2"/>
    <dgm:cxn modelId="{77EF47E0-8301-41FA-9ABB-B37BC9997CC5}" srcId="{620D4E3B-0626-4CF7-94FD-7ABDA8EC6CE4}" destId="{693472B2-E4F3-4E85-95E1-E1AE3629416E}" srcOrd="1" destOrd="0" parTransId="{45AF09B1-A1FF-40E0-A8BF-100745AA21F4}" sibTransId="{461D2649-D08A-48B9-8BBF-B52722F2C202}"/>
    <dgm:cxn modelId="{427889EC-C496-45FE-9508-F53DC5C71060}" srcId="{620D4E3B-0626-4CF7-94FD-7ABDA8EC6CE4}" destId="{8745B60B-FE4D-41F2-8C7F-AB6AA86A4D0C}" srcOrd="2" destOrd="0" parTransId="{6F213991-52B3-476D-A62E-E047F31D3D9E}" sibTransId="{82BD2E29-7C8F-4EBC-977C-43D15B5BD147}"/>
    <dgm:cxn modelId="{916707C1-1548-4338-B118-D78A251E948D}" type="presParOf" srcId="{FD321383-D1B6-4B6D-B152-0CBAC3D0A50F}" destId="{35E6DCE8-5468-48DD-82C9-70518A4B0076}" srcOrd="0" destOrd="0" presId="urn:microsoft.com/office/officeart/2005/8/layout/venn2"/>
    <dgm:cxn modelId="{D10DA225-0145-4F44-9E83-163E816171AC}" type="presParOf" srcId="{35E6DCE8-5468-48DD-82C9-70518A4B0076}" destId="{71C5001F-F62F-4D89-9737-69791847BA70}" srcOrd="0" destOrd="0" presId="urn:microsoft.com/office/officeart/2005/8/layout/venn2"/>
    <dgm:cxn modelId="{02F0C6C6-2583-401E-AC84-06AA36A84FB4}" type="presParOf" srcId="{35E6DCE8-5468-48DD-82C9-70518A4B0076}" destId="{A3475088-DBA4-4519-89EB-DDF0B69B94A5}" srcOrd="1" destOrd="0" presId="urn:microsoft.com/office/officeart/2005/8/layout/venn2"/>
    <dgm:cxn modelId="{3B735308-AE8B-4023-BEC8-6325B2AD9858}" type="presParOf" srcId="{FD321383-D1B6-4B6D-B152-0CBAC3D0A50F}" destId="{EAC2062A-9BCF-433B-A460-A72B89DEC1B8}" srcOrd="1" destOrd="0" presId="urn:microsoft.com/office/officeart/2005/8/layout/venn2"/>
    <dgm:cxn modelId="{44910743-CCDE-4FAB-A092-671AE5AC5C3B}" type="presParOf" srcId="{EAC2062A-9BCF-433B-A460-A72B89DEC1B8}" destId="{8C1DACCA-82AF-4A80-934A-BD3C28F2E83F}" srcOrd="0" destOrd="0" presId="urn:microsoft.com/office/officeart/2005/8/layout/venn2"/>
    <dgm:cxn modelId="{B07E1F9C-45C4-408F-880F-D308F15821EE}" type="presParOf" srcId="{EAC2062A-9BCF-433B-A460-A72B89DEC1B8}" destId="{78EC9D22-BA92-444A-B920-D496BB180CAC}" srcOrd="1" destOrd="0" presId="urn:microsoft.com/office/officeart/2005/8/layout/venn2"/>
    <dgm:cxn modelId="{51BBD9DF-2052-47D6-A0AC-784B66221542}" type="presParOf" srcId="{FD321383-D1B6-4B6D-B152-0CBAC3D0A50F}" destId="{C8011E31-7EE1-4E7E-81AE-8999E8DA4101}" srcOrd="2" destOrd="0" presId="urn:microsoft.com/office/officeart/2005/8/layout/venn2"/>
    <dgm:cxn modelId="{63107B4F-C796-483D-A015-F33CF0279B67}" type="presParOf" srcId="{C8011E31-7EE1-4E7E-81AE-8999E8DA4101}" destId="{27F25B00-92C8-401F-AEB4-1064F17CC044}" srcOrd="0" destOrd="0" presId="urn:microsoft.com/office/officeart/2005/8/layout/venn2"/>
    <dgm:cxn modelId="{F96F04E3-82F6-4989-B999-F47E931EE66D}" type="presParOf" srcId="{C8011E31-7EE1-4E7E-81AE-8999E8DA4101}" destId="{6E888D4A-E0EA-48B2-975C-7BE376FAF1A1}" srcOrd="1" destOrd="0" presId="urn:microsoft.com/office/officeart/2005/8/layout/venn2"/>
    <dgm:cxn modelId="{B09AE938-6318-4891-94EB-0A59E4BB7820}" type="presParOf" srcId="{FD321383-D1B6-4B6D-B152-0CBAC3D0A50F}" destId="{50D5AFDF-15FD-4B28-A87F-74DFD7A688A5}" srcOrd="3" destOrd="0" presId="urn:microsoft.com/office/officeart/2005/8/layout/venn2"/>
    <dgm:cxn modelId="{045053A7-A66E-424F-8AF3-CDD49E4A7405}" type="presParOf" srcId="{50D5AFDF-15FD-4B28-A87F-74DFD7A688A5}" destId="{EB41B3BB-C7DB-4368-8C63-9108DB8D841B}" srcOrd="0" destOrd="0" presId="urn:microsoft.com/office/officeart/2005/8/layout/venn2"/>
    <dgm:cxn modelId="{E3B5FD66-EAB4-45E2-AB01-E155019EF38F}" type="presParOf" srcId="{50D5AFDF-15FD-4B28-A87F-74DFD7A688A5}" destId="{DC8157E7-20AC-4481-AE1E-39EDD097CD36}"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A90D30-129C-4E18-874A-AC9329BEA7C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24058A9E-14A7-46E5-A91C-AA5B8DE1685B}">
      <dgm:prSet/>
      <dgm:spPr>
        <a:solidFill>
          <a:srgbClr val="0070C0"/>
        </a:solidFill>
      </dgm:spPr>
      <dgm:t>
        <a:bodyPr/>
        <a:lstStyle/>
        <a:p>
          <a:r>
            <a:rPr lang="en-IN"/>
            <a:t>Design &amp; conduct research </a:t>
          </a:r>
          <a:endParaRPr lang="en-US"/>
        </a:p>
      </dgm:t>
    </dgm:pt>
    <dgm:pt modelId="{500DD254-7239-414A-92E2-6691D852AF83}" type="parTrans" cxnId="{1C1AAE1A-CADB-4A5E-B85C-FC9C90DAA601}">
      <dgm:prSet/>
      <dgm:spPr/>
      <dgm:t>
        <a:bodyPr/>
        <a:lstStyle/>
        <a:p>
          <a:endParaRPr lang="en-US"/>
        </a:p>
      </dgm:t>
    </dgm:pt>
    <dgm:pt modelId="{306C4E3C-B378-4E09-A37F-6EEA908C35F0}" type="sibTrans" cxnId="{1C1AAE1A-CADB-4A5E-B85C-FC9C90DAA601}">
      <dgm:prSet/>
      <dgm:spPr/>
      <dgm:t>
        <a:bodyPr/>
        <a:lstStyle/>
        <a:p>
          <a:endParaRPr lang="en-US"/>
        </a:p>
      </dgm:t>
    </dgm:pt>
    <dgm:pt modelId="{DA7E31EA-269E-4968-8539-8B8F8957AEB6}">
      <dgm:prSet/>
      <dgm:spPr>
        <a:solidFill>
          <a:srgbClr val="0070C0"/>
        </a:solidFill>
      </dgm:spPr>
      <dgm:t>
        <a:bodyPr/>
        <a:lstStyle/>
        <a:p>
          <a:r>
            <a:rPr lang="en-IN" dirty="0"/>
            <a:t>Report findings in journals to professional peers </a:t>
          </a:r>
          <a:endParaRPr lang="en-US" dirty="0"/>
        </a:p>
      </dgm:t>
    </dgm:pt>
    <dgm:pt modelId="{544CB749-C027-48BF-AAF7-B883316ADEB5}" type="parTrans" cxnId="{CB0E69BA-FB0A-4049-BA29-ED06FAE4B951}">
      <dgm:prSet/>
      <dgm:spPr/>
      <dgm:t>
        <a:bodyPr/>
        <a:lstStyle/>
        <a:p>
          <a:endParaRPr lang="en-US"/>
        </a:p>
      </dgm:t>
    </dgm:pt>
    <dgm:pt modelId="{CD0C417C-C569-4692-95C4-C1B7E9880835}" type="sibTrans" cxnId="{CB0E69BA-FB0A-4049-BA29-ED06FAE4B951}">
      <dgm:prSet/>
      <dgm:spPr/>
      <dgm:t>
        <a:bodyPr/>
        <a:lstStyle/>
        <a:p>
          <a:endParaRPr lang="en-US"/>
        </a:p>
      </dgm:t>
    </dgm:pt>
    <dgm:pt modelId="{83FC6A00-3CBE-4D07-A38A-1979D9B35FC5}">
      <dgm:prSet/>
      <dgm:spPr>
        <a:solidFill>
          <a:srgbClr val="0070C0"/>
        </a:solidFill>
      </dgm:spPr>
      <dgm:t>
        <a:bodyPr/>
        <a:lstStyle/>
        <a:p>
          <a:r>
            <a:rPr lang="en-IN" dirty="0"/>
            <a:t>Communicate with policy-makers </a:t>
          </a:r>
          <a:endParaRPr lang="en-US" dirty="0"/>
        </a:p>
      </dgm:t>
    </dgm:pt>
    <dgm:pt modelId="{4AD2B748-5719-4DC2-B763-6E8FBA74A013}" type="parTrans" cxnId="{9C25CFB2-5D04-43F6-AFD2-D3C92DC834E9}">
      <dgm:prSet/>
      <dgm:spPr/>
      <dgm:t>
        <a:bodyPr/>
        <a:lstStyle/>
        <a:p>
          <a:endParaRPr lang="en-US"/>
        </a:p>
      </dgm:t>
    </dgm:pt>
    <dgm:pt modelId="{DFE3C439-4EAD-4E45-AB4A-C9F5C13087E7}" type="sibTrans" cxnId="{9C25CFB2-5D04-43F6-AFD2-D3C92DC834E9}">
      <dgm:prSet/>
      <dgm:spPr/>
      <dgm:t>
        <a:bodyPr/>
        <a:lstStyle/>
        <a:p>
          <a:endParaRPr lang="en-US"/>
        </a:p>
      </dgm:t>
    </dgm:pt>
    <dgm:pt modelId="{F7024F94-A262-4D6B-B612-9B7191338129}">
      <dgm:prSet/>
      <dgm:spPr>
        <a:solidFill>
          <a:srgbClr val="0070C0"/>
        </a:solidFill>
      </dgm:spPr>
      <dgm:t>
        <a:bodyPr/>
        <a:lstStyle/>
        <a:p>
          <a:r>
            <a:rPr lang="en-IN" dirty="0"/>
            <a:t>Programs designed for DW </a:t>
          </a:r>
          <a:endParaRPr lang="en-US" dirty="0"/>
        </a:p>
      </dgm:t>
    </dgm:pt>
    <dgm:pt modelId="{A9DD81C4-849A-4ED1-87CF-D5D22A5D7AE6}" type="parTrans" cxnId="{BA7DBB7C-D3E2-4902-94F0-3B437826C585}">
      <dgm:prSet/>
      <dgm:spPr/>
      <dgm:t>
        <a:bodyPr/>
        <a:lstStyle/>
        <a:p>
          <a:endParaRPr lang="en-US"/>
        </a:p>
      </dgm:t>
    </dgm:pt>
    <dgm:pt modelId="{B3FB0D60-F650-4BCB-978C-9EDDDA0C27F9}" type="sibTrans" cxnId="{BA7DBB7C-D3E2-4902-94F0-3B437826C585}">
      <dgm:prSet/>
      <dgm:spPr/>
      <dgm:t>
        <a:bodyPr/>
        <a:lstStyle/>
        <a:p>
          <a:endParaRPr lang="en-US"/>
        </a:p>
      </dgm:t>
    </dgm:pt>
    <dgm:pt modelId="{9550E6FF-0BB6-49E1-87AA-8FE55F73D03E}">
      <dgm:prSet/>
      <dgm:spPr>
        <a:solidFill>
          <a:srgbClr val="0070C0"/>
        </a:solidFill>
      </dgm:spPr>
      <dgm:t>
        <a:bodyPr/>
        <a:lstStyle/>
        <a:p>
          <a:r>
            <a:rPr lang="en-IN"/>
            <a:t>Trickle down impact on DW families</a:t>
          </a:r>
          <a:endParaRPr lang="en-US"/>
        </a:p>
      </dgm:t>
    </dgm:pt>
    <dgm:pt modelId="{478EE969-6126-4CDA-96D1-DDC65A1E4335}" type="parTrans" cxnId="{19B20BCA-699E-4925-B5A5-0962342B9120}">
      <dgm:prSet/>
      <dgm:spPr/>
      <dgm:t>
        <a:bodyPr/>
        <a:lstStyle/>
        <a:p>
          <a:endParaRPr lang="en-US"/>
        </a:p>
      </dgm:t>
    </dgm:pt>
    <dgm:pt modelId="{C194B110-C8B8-48E1-9DFC-829BFB2485D5}" type="sibTrans" cxnId="{19B20BCA-699E-4925-B5A5-0962342B9120}">
      <dgm:prSet/>
      <dgm:spPr/>
      <dgm:t>
        <a:bodyPr/>
        <a:lstStyle/>
        <a:p>
          <a:endParaRPr lang="en-US"/>
        </a:p>
      </dgm:t>
    </dgm:pt>
    <dgm:pt modelId="{9A453178-2CE9-834B-9C20-EAB2BDD0CD7B}" type="pres">
      <dgm:prSet presAssocID="{5DA90D30-129C-4E18-874A-AC9329BEA7C3}" presName="diagram" presStyleCnt="0">
        <dgm:presLayoutVars>
          <dgm:dir/>
          <dgm:resizeHandles val="exact"/>
        </dgm:presLayoutVars>
      </dgm:prSet>
      <dgm:spPr/>
    </dgm:pt>
    <dgm:pt modelId="{5B317ADA-67FC-674F-977F-CA273BC298CD}" type="pres">
      <dgm:prSet presAssocID="{24058A9E-14A7-46E5-A91C-AA5B8DE1685B}" presName="node" presStyleLbl="node1" presStyleIdx="0" presStyleCnt="5">
        <dgm:presLayoutVars>
          <dgm:bulletEnabled val="1"/>
        </dgm:presLayoutVars>
      </dgm:prSet>
      <dgm:spPr/>
    </dgm:pt>
    <dgm:pt modelId="{421BBBC6-CDF5-4641-BD16-E24738958619}" type="pres">
      <dgm:prSet presAssocID="{306C4E3C-B378-4E09-A37F-6EEA908C35F0}" presName="sibTrans" presStyleLbl="sibTrans2D1" presStyleIdx="0" presStyleCnt="4"/>
      <dgm:spPr/>
    </dgm:pt>
    <dgm:pt modelId="{A15F6AE6-0287-B34E-9739-C079F8920663}" type="pres">
      <dgm:prSet presAssocID="{306C4E3C-B378-4E09-A37F-6EEA908C35F0}" presName="connectorText" presStyleLbl="sibTrans2D1" presStyleIdx="0" presStyleCnt="4"/>
      <dgm:spPr/>
    </dgm:pt>
    <dgm:pt modelId="{42BE9046-AE0C-BD47-A9B2-A3E9E958BBFD}" type="pres">
      <dgm:prSet presAssocID="{DA7E31EA-269E-4968-8539-8B8F8957AEB6}" presName="node" presStyleLbl="node1" presStyleIdx="1" presStyleCnt="5">
        <dgm:presLayoutVars>
          <dgm:bulletEnabled val="1"/>
        </dgm:presLayoutVars>
      </dgm:prSet>
      <dgm:spPr/>
    </dgm:pt>
    <dgm:pt modelId="{873BDE55-9ADA-A241-8F1C-92A2E6472957}" type="pres">
      <dgm:prSet presAssocID="{CD0C417C-C569-4692-95C4-C1B7E9880835}" presName="sibTrans" presStyleLbl="sibTrans2D1" presStyleIdx="1" presStyleCnt="4"/>
      <dgm:spPr/>
    </dgm:pt>
    <dgm:pt modelId="{AC2BCA8E-33AD-F74E-9952-6996BB04D019}" type="pres">
      <dgm:prSet presAssocID="{CD0C417C-C569-4692-95C4-C1B7E9880835}" presName="connectorText" presStyleLbl="sibTrans2D1" presStyleIdx="1" presStyleCnt="4"/>
      <dgm:spPr/>
    </dgm:pt>
    <dgm:pt modelId="{CE5C7B51-669D-0E4C-AC0F-30AA680365C1}" type="pres">
      <dgm:prSet presAssocID="{83FC6A00-3CBE-4D07-A38A-1979D9B35FC5}" presName="node" presStyleLbl="node1" presStyleIdx="2" presStyleCnt="5">
        <dgm:presLayoutVars>
          <dgm:bulletEnabled val="1"/>
        </dgm:presLayoutVars>
      </dgm:prSet>
      <dgm:spPr/>
    </dgm:pt>
    <dgm:pt modelId="{0818DF9C-65A5-CC41-BB63-71C44E9DB852}" type="pres">
      <dgm:prSet presAssocID="{DFE3C439-4EAD-4E45-AB4A-C9F5C13087E7}" presName="sibTrans" presStyleLbl="sibTrans2D1" presStyleIdx="2" presStyleCnt="4"/>
      <dgm:spPr/>
    </dgm:pt>
    <dgm:pt modelId="{1E14F9A7-E8B5-B140-BD5C-A52E9DDF8962}" type="pres">
      <dgm:prSet presAssocID="{DFE3C439-4EAD-4E45-AB4A-C9F5C13087E7}" presName="connectorText" presStyleLbl="sibTrans2D1" presStyleIdx="2" presStyleCnt="4"/>
      <dgm:spPr/>
    </dgm:pt>
    <dgm:pt modelId="{2DDF041F-F5FC-C147-8E7D-6F5A74386AE5}" type="pres">
      <dgm:prSet presAssocID="{F7024F94-A262-4D6B-B612-9B7191338129}" presName="node" presStyleLbl="node1" presStyleIdx="3" presStyleCnt="5">
        <dgm:presLayoutVars>
          <dgm:bulletEnabled val="1"/>
        </dgm:presLayoutVars>
      </dgm:prSet>
      <dgm:spPr/>
    </dgm:pt>
    <dgm:pt modelId="{88128F97-7217-C945-9164-80AEDBF03CEE}" type="pres">
      <dgm:prSet presAssocID="{B3FB0D60-F650-4BCB-978C-9EDDDA0C27F9}" presName="sibTrans" presStyleLbl="sibTrans2D1" presStyleIdx="3" presStyleCnt="4"/>
      <dgm:spPr/>
    </dgm:pt>
    <dgm:pt modelId="{E2F9972D-3F17-444A-AFF4-84B36EC17D57}" type="pres">
      <dgm:prSet presAssocID="{B3FB0D60-F650-4BCB-978C-9EDDDA0C27F9}" presName="connectorText" presStyleLbl="sibTrans2D1" presStyleIdx="3" presStyleCnt="4"/>
      <dgm:spPr/>
    </dgm:pt>
    <dgm:pt modelId="{BEAFD8B1-7AC1-2246-9F19-32E98F48F17A}" type="pres">
      <dgm:prSet presAssocID="{9550E6FF-0BB6-49E1-87AA-8FE55F73D03E}" presName="node" presStyleLbl="node1" presStyleIdx="4" presStyleCnt="5">
        <dgm:presLayoutVars>
          <dgm:bulletEnabled val="1"/>
        </dgm:presLayoutVars>
      </dgm:prSet>
      <dgm:spPr/>
    </dgm:pt>
  </dgm:ptLst>
  <dgm:cxnLst>
    <dgm:cxn modelId="{92DAC004-3A49-4241-BCCF-9BD9AFC8152A}" type="presOf" srcId="{24058A9E-14A7-46E5-A91C-AA5B8DE1685B}" destId="{5B317ADA-67FC-674F-977F-CA273BC298CD}" srcOrd="0" destOrd="0" presId="urn:microsoft.com/office/officeart/2005/8/layout/process5"/>
    <dgm:cxn modelId="{EAC5600D-D451-AF42-9C53-8A9A3D7E9B26}" type="presOf" srcId="{5DA90D30-129C-4E18-874A-AC9329BEA7C3}" destId="{9A453178-2CE9-834B-9C20-EAB2BDD0CD7B}" srcOrd="0" destOrd="0" presId="urn:microsoft.com/office/officeart/2005/8/layout/process5"/>
    <dgm:cxn modelId="{6BA3F017-63EC-004E-A201-8D7E041DF978}" type="presOf" srcId="{9550E6FF-0BB6-49E1-87AA-8FE55F73D03E}" destId="{BEAFD8B1-7AC1-2246-9F19-32E98F48F17A}" srcOrd="0" destOrd="0" presId="urn:microsoft.com/office/officeart/2005/8/layout/process5"/>
    <dgm:cxn modelId="{1C1AAE1A-CADB-4A5E-B85C-FC9C90DAA601}" srcId="{5DA90D30-129C-4E18-874A-AC9329BEA7C3}" destId="{24058A9E-14A7-46E5-A91C-AA5B8DE1685B}" srcOrd="0" destOrd="0" parTransId="{500DD254-7239-414A-92E2-6691D852AF83}" sibTransId="{306C4E3C-B378-4E09-A37F-6EEA908C35F0}"/>
    <dgm:cxn modelId="{C771B732-7FA4-7E4B-80E3-5D979B950725}" type="presOf" srcId="{DFE3C439-4EAD-4E45-AB4A-C9F5C13087E7}" destId="{0818DF9C-65A5-CC41-BB63-71C44E9DB852}" srcOrd="0" destOrd="0" presId="urn:microsoft.com/office/officeart/2005/8/layout/process5"/>
    <dgm:cxn modelId="{FE894F5C-37E3-7B4A-B758-2039C5494744}" type="presOf" srcId="{DFE3C439-4EAD-4E45-AB4A-C9F5C13087E7}" destId="{1E14F9A7-E8B5-B140-BD5C-A52E9DDF8962}" srcOrd="1" destOrd="0" presId="urn:microsoft.com/office/officeart/2005/8/layout/process5"/>
    <dgm:cxn modelId="{EC8EAA45-186F-AA4A-BB1C-A8753E03EEAE}" type="presOf" srcId="{CD0C417C-C569-4692-95C4-C1B7E9880835}" destId="{AC2BCA8E-33AD-F74E-9952-6996BB04D019}" srcOrd="1" destOrd="0" presId="urn:microsoft.com/office/officeart/2005/8/layout/process5"/>
    <dgm:cxn modelId="{A964944B-515D-934A-A747-3BD4EFEAABCB}" type="presOf" srcId="{83FC6A00-3CBE-4D07-A38A-1979D9B35FC5}" destId="{CE5C7B51-669D-0E4C-AC0F-30AA680365C1}" srcOrd="0" destOrd="0" presId="urn:microsoft.com/office/officeart/2005/8/layout/process5"/>
    <dgm:cxn modelId="{1C7B227C-70DF-AF43-90FB-8C9F9D526447}" type="presOf" srcId="{306C4E3C-B378-4E09-A37F-6EEA908C35F0}" destId="{A15F6AE6-0287-B34E-9739-C079F8920663}" srcOrd="1" destOrd="0" presId="urn:microsoft.com/office/officeart/2005/8/layout/process5"/>
    <dgm:cxn modelId="{BA7DBB7C-D3E2-4902-94F0-3B437826C585}" srcId="{5DA90D30-129C-4E18-874A-AC9329BEA7C3}" destId="{F7024F94-A262-4D6B-B612-9B7191338129}" srcOrd="3" destOrd="0" parTransId="{A9DD81C4-849A-4ED1-87CF-D5D22A5D7AE6}" sibTransId="{B3FB0D60-F650-4BCB-978C-9EDDDA0C27F9}"/>
    <dgm:cxn modelId="{A2AD027D-E77D-B944-9B0A-926C5790F1B7}" type="presOf" srcId="{F7024F94-A262-4D6B-B612-9B7191338129}" destId="{2DDF041F-F5FC-C147-8E7D-6F5A74386AE5}" srcOrd="0" destOrd="0" presId="urn:microsoft.com/office/officeart/2005/8/layout/process5"/>
    <dgm:cxn modelId="{D1FDB685-B6B6-5449-B63D-B594C0D0003A}" type="presOf" srcId="{B3FB0D60-F650-4BCB-978C-9EDDDA0C27F9}" destId="{88128F97-7217-C945-9164-80AEDBF03CEE}" srcOrd="0" destOrd="0" presId="urn:microsoft.com/office/officeart/2005/8/layout/process5"/>
    <dgm:cxn modelId="{D5B3FE90-F170-2C46-932C-00CE5D530E12}" type="presOf" srcId="{306C4E3C-B378-4E09-A37F-6EEA908C35F0}" destId="{421BBBC6-CDF5-4641-BD16-E24738958619}" srcOrd="0" destOrd="0" presId="urn:microsoft.com/office/officeart/2005/8/layout/process5"/>
    <dgm:cxn modelId="{7973F5A4-2160-D24F-A07F-0C8A6BE9E56C}" type="presOf" srcId="{DA7E31EA-269E-4968-8539-8B8F8957AEB6}" destId="{42BE9046-AE0C-BD47-A9B2-A3E9E958BBFD}" srcOrd="0" destOrd="0" presId="urn:microsoft.com/office/officeart/2005/8/layout/process5"/>
    <dgm:cxn modelId="{9C25CFB2-5D04-43F6-AFD2-D3C92DC834E9}" srcId="{5DA90D30-129C-4E18-874A-AC9329BEA7C3}" destId="{83FC6A00-3CBE-4D07-A38A-1979D9B35FC5}" srcOrd="2" destOrd="0" parTransId="{4AD2B748-5719-4DC2-B763-6E8FBA74A013}" sibTransId="{DFE3C439-4EAD-4E45-AB4A-C9F5C13087E7}"/>
    <dgm:cxn modelId="{CB0E69BA-FB0A-4049-BA29-ED06FAE4B951}" srcId="{5DA90D30-129C-4E18-874A-AC9329BEA7C3}" destId="{DA7E31EA-269E-4968-8539-8B8F8957AEB6}" srcOrd="1" destOrd="0" parTransId="{544CB749-C027-48BF-AAF7-B883316ADEB5}" sibTransId="{CD0C417C-C569-4692-95C4-C1B7E9880835}"/>
    <dgm:cxn modelId="{19B20BCA-699E-4925-B5A5-0962342B9120}" srcId="{5DA90D30-129C-4E18-874A-AC9329BEA7C3}" destId="{9550E6FF-0BB6-49E1-87AA-8FE55F73D03E}" srcOrd="4" destOrd="0" parTransId="{478EE969-6126-4CDA-96D1-DDC65A1E4335}" sibTransId="{C194B110-C8B8-48E1-9DFC-829BFB2485D5}"/>
    <dgm:cxn modelId="{446F09DA-1972-B04A-80EC-B9FA854D2C85}" type="presOf" srcId="{CD0C417C-C569-4692-95C4-C1B7E9880835}" destId="{873BDE55-9ADA-A241-8F1C-92A2E6472957}" srcOrd="0" destOrd="0" presId="urn:microsoft.com/office/officeart/2005/8/layout/process5"/>
    <dgm:cxn modelId="{E6F70BEA-01CD-BF4B-9BD6-8FFE36B61D08}" type="presOf" srcId="{B3FB0D60-F650-4BCB-978C-9EDDDA0C27F9}" destId="{E2F9972D-3F17-444A-AFF4-84B36EC17D57}" srcOrd="1" destOrd="0" presId="urn:microsoft.com/office/officeart/2005/8/layout/process5"/>
    <dgm:cxn modelId="{707F7CF3-5973-7143-9D4D-D3AE66D3393C}" type="presParOf" srcId="{9A453178-2CE9-834B-9C20-EAB2BDD0CD7B}" destId="{5B317ADA-67FC-674F-977F-CA273BC298CD}" srcOrd="0" destOrd="0" presId="urn:microsoft.com/office/officeart/2005/8/layout/process5"/>
    <dgm:cxn modelId="{EF1E7503-0A3B-8140-9E58-0EE6487AA17D}" type="presParOf" srcId="{9A453178-2CE9-834B-9C20-EAB2BDD0CD7B}" destId="{421BBBC6-CDF5-4641-BD16-E24738958619}" srcOrd="1" destOrd="0" presId="urn:microsoft.com/office/officeart/2005/8/layout/process5"/>
    <dgm:cxn modelId="{D70D3625-C40E-D24E-8C2C-4EDFBF1EA15A}" type="presParOf" srcId="{421BBBC6-CDF5-4641-BD16-E24738958619}" destId="{A15F6AE6-0287-B34E-9739-C079F8920663}" srcOrd="0" destOrd="0" presId="urn:microsoft.com/office/officeart/2005/8/layout/process5"/>
    <dgm:cxn modelId="{D3DF44B6-018B-CD42-8357-677697A96F90}" type="presParOf" srcId="{9A453178-2CE9-834B-9C20-EAB2BDD0CD7B}" destId="{42BE9046-AE0C-BD47-A9B2-A3E9E958BBFD}" srcOrd="2" destOrd="0" presId="urn:microsoft.com/office/officeart/2005/8/layout/process5"/>
    <dgm:cxn modelId="{3170D043-9D70-634A-A0A3-955C69D1B467}" type="presParOf" srcId="{9A453178-2CE9-834B-9C20-EAB2BDD0CD7B}" destId="{873BDE55-9ADA-A241-8F1C-92A2E6472957}" srcOrd="3" destOrd="0" presId="urn:microsoft.com/office/officeart/2005/8/layout/process5"/>
    <dgm:cxn modelId="{748F8398-9137-AC42-8FD9-8014694F9E9D}" type="presParOf" srcId="{873BDE55-9ADA-A241-8F1C-92A2E6472957}" destId="{AC2BCA8E-33AD-F74E-9952-6996BB04D019}" srcOrd="0" destOrd="0" presId="urn:microsoft.com/office/officeart/2005/8/layout/process5"/>
    <dgm:cxn modelId="{699C79AA-FDE4-8446-AB89-9C18EBB7CBCB}" type="presParOf" srcId="{9A453178-2CE9-834B-9C20-EAB2BDD0CD7B}" destId="{CE5C7B51-669D-0E4C-AC0F-30AA680365C1}" srcOrd="4" destOrd="0" presId="urn:microsoft.com/office/officeart/2005/8/layout/process5"/>
    <dgm:cxn modelId="{6021F743-62DF-D744-9E87-61D5B5817869}" type="presParOf" srcId="{9A453178-2CE9-834B-9C20-EAB2BDD0CD7B}" destId="{0818DF9C-65A5-CC41-BB63-71C44E9DB852}" srcOrd="5" destOrd="0" presId="urn:microsoft.com/office/officeart/2005/8/layout/process5"/>
    <dgm:cxn modelId="{EBDD91D5-6D19-BB49-8CEF-473A8D04E433}" type="presParOf" srcId="{0818DF9C-65A5-CC41-BB63-71C44E9DB852}" destId="{1E14F9A7-E8B5-B140-BD5C-A52E9DDF8962}" srcOrd="0" destOrd="0" presId="urn:microsoft.com/office/officeart/2005/8/layout/process5"/>
    <dgm:cxn modelId="{7E8363F5-85BB-A244-99E5-B47F33EAFA2A}" type="presParOf" srcId="{9A453178-2CE9-834B-9C20-EAB2BDD0CD7B}" destId="{2DDF041F-F5FC-C147-8E7D-6F5A74386AE5}" srcOrd="6" destOrd="0" presId="urn:microsoft.com/office/officeart/2005/8/layout/process5"/>
    <dgm:cxn modelId="{EE3523FF-8D08-0547-882F-84498A1A051F}" type="presParOf" srcId="{9A453178-2CE9-834B-9C20-EAB2BDD0CD7B}" destId="{88128F97-7217-C945-9164-80AEDBF03CEE}" srcOrd="7" destOrd="0" presId="urn:microsoft.com/office/officeart/2005/8/layout/process5"/>
    <dgm:cxn modelId="{4677D3A1-C34F-7848-85D2-A3A4B026AAD4}" type="presParOf" srcId="{88128F97-7217-C945-9164-80AEDBF03CEE}" destId="{E2F9972D-3F17-444A-AFF4-84B36EC17D57}" srcOrd="0" destOrd="0" presId="urn:microsoft.com/office/officeart/2005/8/layout/process5"/>
    <dgm:cxn modelId="{5109A80D-5889-5345-9297-32C6A698C557}" type="presParOf" srcId="{9A453178-2CE9-834B-9C20-EAB2BDD0CD7B}" destId="{BEAFD8B1-7AC1-2246-9F19-32E98F48F17A}"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FF1B17-EED5-4F48-9C40-6529887AEF75}"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GB"/>
        </a:p>
      </dgm:t>
    </dgm:pt>
    <dgm:pt modelId="{7F1E474E-3599-544E-BFBB-FD3BA9B7598B}">
      <dgm:prSet phldrT="[Text]" custT="1"/>
      <dgm:spPr/>
      <dgm:t>
        <a:bodyPr/>
        <a:lstStyle/>
        <a:p>
          <a:r>
            <a:rPr lang="en-IN" sz="1600" b="1" dirty="0"/>
            <a:t>Joint data-collection</a:t>
          </a:r>
          <a:endParaRPr lang="en-GB" sz="1600" b="1" dirty="0"/>
        </a:p>
      </dgm:t>
    </dgm:pt>
    <dgm:pt modelId="{79D54361-5A22-F14A-9062-F094FB923799}" type="parTrans" cxnId="{296D25D5-CEBF-D34F-BAC7-9A099C71079C}">
      <dgm:prSet/>
      <dgm:spPr/>
      <dgm:t>
        <a:bodyPr/>
        <a:lstStyle/>
        <a:p>
          <a:endParaRPr lang="en-GB"/>
        </a:p>
      </dgm:t>
    </dgm:pt>
    <dgm:pt modelId="{C3EE5AD3-3E7F-C547-9F11-122890192271}" type="sibTrans" cxnId="{296D25D5-CEBF-D34F-BAC7-9A099C71079C}">
      <dgm:prSet/>
      <dgm:spPr>
        <a:solidFill>
          <a:schemeClr val="accent6"/>
        </a:solidFill>
      </dgm:spPr>
      <dgm:t>
        <a:bodyPr/>
        <a:lstStyle/>
        <a:p>
          <a:endParaRPr lang="en-GB"/>
        </a:p>
      </dgm:t>
    </dgm:pt>
    <dgm:pt modelId="{67344619-8670-534D-854C-95208AF34A31}">
      <dgm:prSet phldrT="[Text]" custT="1"/>
      <dgm:spPr/>
      <dgm:t>
        <a:bodyPr/>
        <a:lstStyle/>
        <a:p>
          <a:r>
            <a:rPr lang="en-IN" sz="1600" b="1" dirty="0"/>
            <a:t>Analysis together, linking micro with macro</a:t>
          </a:r>
          <a:endParaRPr lang="en-GB" sz="1600" b="1" dirty="0"/>
        </a:p>
      </dgm:t>
    </dgm:pt>
    <dgm:pt modelId="{A2D783F1-F4C6-FF42-ABEA-4956E32C9FE9}" type="parTrans" cxnId="{247EBECD-8121-6B49-9978-67F2B345695F}">
      <dgm:prSet/>
      <dgm:spPr/>
      <dgm:t>
        <a:bodyPr/>
        <a:lstStyle/>
        <a:p>
          <a:endParaRPr lang="en-GB"/>
        </a:p>
      </dgm:t>
    </dgm:pt>
    <dgm:pt modelId="{04F3B125-FB83-2045-8A16-1D81647EE938}" type="sibTrans" cxnId="{247EBECD-8121-6B49-9978-67F2B345695F}">
      <dgm:prSet/>
      <dgm:spPr/>
      <dgm:t>
        <a:bodyPr/>
        <a:lstStyle/>
        <a:p>
          <a:endParaRPr lang="en-GB"/>
        </a:p>
      </dgm:t>
    </dgm:pt>
    <dgm:pt modelId="{83586581-0FB8-7543-A932-53D10E49988C}">
      <dgm:prSet phldrT="[Text]" custT="1"/>
      <dgm:spPr/>
      <dgm:t>
        <a:bodyPr/>
        <a:lstStyle/>
        <a:p>
          <a:r>
            <a:rPr lang="en-IN" sz="1600" b="1" dirty="0"/>
            <a:t>Researchers &amp; DW frame research</a:t>
          </a:r>
          <a:endParaRPr lang="en-GB" sz="1600" b="1" dirty="0"/>
        </a:p>
      </dgm:t>
    </dgm:pt>
    <dgm:pt modelId="{8AA71EC2-EE5B-2A4F-97EF-E91BE9CA2339}" type="parTrans" cxnId="{01FABDEA-8B1E-1B43-B045-ACDB043972A6}">
      <dgm:prSet/>
      <dgm:spPr/>
      <dgm:t>
        <a:bodyPr/>
        <a:lstStyle/>
        <a:p>
          <a:endParaRPr lang="en-GB"/>
        </a:p>
      </dgm:t>
    </dgm:pt>
    <dgm:pt modelId="{65D2A706-EBED-E442-84BF-752EBDA8D120}" type="sibTrans" cxnId="{01FABDEA-8B1E-1B43-B045-ACDB043972A6}">
      <dgm:prSet/>
      <dgm:spPr>
        <a:solidFill>
          <a:schemeClr val="accent6"/>
        </a:solidFill>
      </dgm:spPr>
      <dgm:t>
        <a:bodyPr/>
        <a:lstStyle/>
        <a:p>
          <a:endParaRPr lang="en-GB"/>
        </a:p>
      </dgm:t>
    </dgm:pt>
    <dgm:pt modelId="{17B48FC8-C883-9D45-8867-3BBD18119AFB}">
      <dgm:prSet phldrT="[Text]" custT="1"/>
      <dgm:spPr/>
      <dgm:t>
        <a:bodyPr/>
        <a:lstStyle/>
        <a:p>
          <a:r>
            <a:rPr lang="en-GB" sz="2800" dirty="0"/>
            <a:t>?</a:t>
          </a:r>
        </a:p>
      </dgm:t>
    </dgm:pt>
    <dgm:pt modelId="{4D6B54BF-52C4-8445-8D86-7C488F26AA72}" type="sibTrans" cxnId="{683B3C09-2000-BD4D-B79A-91E014883607}">
      <dgm:prSet/>
      <dgm:spPr/>
      <dgm:t>
        <a:bodyPr/>
        <a:lstStyle/>
        <a:p>
          <a:endParaRPr lang="en-GB"/>
        </a:p>
      </dgm:t>
    </dgm:pt>
    <dgm:pt modelId="{3810C640-BE29-C548-8612-D066796B3AA1}" type="parTrans" cxnId="{683B3C09-2000-BD4D-B79A-91E014883607}">
      <dgm:prSet/>
      <dgm:spPr/>
      <dgm:t>
        <a:bodyPr/>
        <a:lstStyle/>
        <a:p>
          <a:endParaRPr lang="en-GB"/>
        </a:p>
      </dgm:t>
    </dgm:pt>
    <dgm:pt modelId="{795FDBB3-D628-0140-B7C5-E0589A7ABF1B}">
      <dgm:prSet phldrT="[Text]" custT="1"/>
      <dgm:spPr/>
      <dgm:t>
        <a:bodyPr/>
        <a:lstStyle/>
        <a:p>
          <a:r>
            <a:rPr lang="en-GB" sz="2800" dirty="0"/>
            <a:t>?</a:t>
          </a:r>
        </a:p>
      </dgm:t>
    </dgm:pt>
    <dgm:pt modelId="{294BEB06-42A9-2A4E-8DCF-E0531AF9CE22}" type="sibTrans" cxnId="{85C157D1-3F99-4F49-85D3-696F867A43B3}">
      <dgm:prSet/>
      <dgm:spPr/>
      <dgm:t>
        <a:bodyPr/>
        <a:lstStyle/>
        <a:p>
          <a:endParaRPr lang="en-GB"/>
        </a:p>
      </dgm:t>
    </dgm:pt>
    <dgm:pt modelId="{D2ECF9FA-7FC6-584F-B6F6-B297AC2A0B35}" type="parTrans" cxnId="{85C157D1-3F99-4F49-85D3-696F867A43B3}">
      <dgm:prSet/>
      <dgm:spPr/>
      <dgm:t>
        <a:bodyPr/>
        <a:lstStyle/>
        <a:p>
          <a:endParaRPr lang="en-GB"/>
        </a:p>
      </dgm:t>
    </dgm:pt>
    <dgm:pt modelId="{58425309-DCA4-6E4E-A2D6-010FD2C6AD39}" type="pres">
      <dgm:prSet presAssocID="{12FF1B17-EED5-4F48-9C40-6529887AEF75}" presName="cycle" presStyleCnt="0">
        <dgm:presLayoutVars>
          <dgm:dir/>
          <dgm:resizeHandles val="exact"/>
        </dgm:presLayoutVars>
      </dgm:prSet>
      <dgm:spPr/>
    </dgm:pt>
    <dgm:pt modelId="{E104D8E8-CC33-4340-8ED1-CA89EA4D9AD9}" type="pres">
      <dgm:prSet presAssocID="{7F1E474E-3599-544E-BFBB-FD3BA9B7598B}" presName="dummy" presStyleCnt="0"/>
      <dgm:spPr/>
    </dgm:pt>
    <dgm:pt modelId="{7401E2C8-0479-5D47-B801-1D16CE72C5E0}" type="pres">
      <dgm:prSet presAssocID="{7F1E474E-3599-544E-BFBB-FD3BA9B7598B}" presName="node" presStyleLbl="revTx" presStyleIdx="0" presStyleCnt="5">
        <dgm:presLayoutVars>
          <dgm:bulletEnabled val="1"/>
        </dgm:presLayoutVars>
      </dgm:prSet>
      <dgm:spPr/>
    </dgm:pt>
    <dgm:pt modelId="{790419BA-9723-C149-94F0-45B76B9CD55B}" type="pres">
      <dgm:prSet presAssocID="{C3EE5AD3-3E7F-C547-9F11-122890192271}" presName="sibTrans" presStyleLbl="node1" presStyleIdx="0" presStyleCnt="5"/>
      <dgm:spPr/>
    </dgm:pt>
    <dgm:pt modelId="{C8C73FCA-81F2-C949-98B4-D9EFD11D9076}" type="pres">
      <dgm:prSet presAssocID="{67344619-8670-534D-854C-95208AF34A31}" presName="dummy" presStyleCnt="0"/>
      <dgm:spPr/>
    </dgm:pt>
    <dgm:pt modelId="{4780D719-4ACD-8842-B93A-8771F2D08FCB}" type="pres">
      <dgm:prSet presAssocID="{67344619-8670-534D-854C-95208AF34A31}" presName="node" presStyleLbl="revTx" presStyleIdx="1" presStyleCnt="5">
        <dgm:presLayoutVars>
          <dgm:bulletEnabled val="1"/>
        </dgm:presLayoutVars>
      </dgm:prSet>
      <dgm:spPr/>
    </dgm:pt>
    <dgm:pt modelId="{6100A491-8292-2545-9CBD-A8AD49A8D3B8}" type="pres">
      <dgm:prSet presAssocID="{04F3B125-FB83-2045-8A16-1D81647EE938}" presName="sibTrans" presStyleLbl="node1" presStyleIdx="1" presStyleCnt="5"/>
      <dgm:spPr/>
    </dgm:pt>
    <dgm:pt modelId="{E200C698-F883-9545-8011-2A8957DF4F2E}" type="pres">
      <dgm:prSet presAssocID="{17B48FC8-C883-9D45-8867-3BBD18119AFB}" presName="dummy" presStyleCnt="0"/>
      <dgm:spPr/>
    </dgm:pt>
    <dgm:pt modelId="{029947AA-09F0-5846-838F-DE5A75616567}" type="pres">
      <dgm:prSet presAssocID="{17B48FC8-C883-9D45-8867-3BBD18119AFB}" presName="node" presStyleLbl="revTx" presStyleIdx="2" presStyleCnt="5">
        <dgm:presLayoutVars>
          <dgm:bulletEnabled val="1"/>
        </dgm:presLayoutVars>
      </dgm:prSet>
      <dgm:spPr/>
    </dgm:pt>
    <dgm:pt modelId="{6F131576-6DC7-DA41-AA9B-8D5D2E5032C3}" type="pres">
      <dgm:prSet presAssocID="{4D6B54BF-52C4-8445-8D86-7C488F26AA72}" presName="sibTrans" presStyleLbl="node1" presStyleIdx="2" presStyleCnt="5"/>
      <dgm:spPr/>
    </dgm:pt>
    <dgm:pt modelId="{04EDECEB-2A86-9C4C-A458-646F995777D9}" type="pres">
      <dgm:prSet presAssocID="{795FDBB3-D628-0140-B7C5-E0589A7ABF1B}" presName="dummy" presStyleCnt="0"/>
      <dgm:spPr/>
    </dgm:pt>
    <dgm:pt modelId="{76F6DE94-0B62-F04A-9E73-432A9024E6DA}" type="pres">
      <dgm:prSet presAssocID="{795FDBB3-D628-0140-B7C5-E0589A7ABF1B}" presName="node" presStyleLbl="revTx" presStyleIdx="3" presStyleCnt="5">
        <dgm:presLayoutVars>
          <dgm:bulletEnabled val="1"/>
        </dgm:presLayoutVars>
      </dgm:prSet>
      <dgm:spPr/>
    </dgm:pt>
    <dgm:pt modelId="{DFF607D0-7618-414D-858F-A35BBA164F4B}" type="pres">
      <dgm:prSet presAssocID="{294BEB06-42A9-2A4E-8DCF-E0531AF9CE22}" presName="sibTrans" presStyleLbl="node1" presStyleIdx="3" presStyleCnt="5"/>
      <dgm:spPr/>
    </dgm:pt>
    <dgm:pt modelId="{BD51FAF2-A2E9-9F49-866E-137F2F899D37}" type="pres">
      <dgm:prSet presAssocID="{83586581-0FB8-7543-A932-53D10E49988C}" presName="dummy" presStyleCnt="0"/>
      <dgm:spPr/>
    </dgm:pt>
    <dgm:pt modelId="{7C0EB4C2-6D52-2B44-BA20-B1D46F1C7EF9}" type="pres">
      <dgm:prSet presAssocID="{83586581-0FB8-7543-A932-53D10E49988C}" presName="node" presStyleLbl="revTx" presStyleIdx="4" presStyleCnt="5">
        <dgm:presLayoutVars>
          <dgm:bulletEnabled val="1"/>
        </dgm:presLayoutVars>
      </dgm:prSet>
      <dgm:spPr/>
    </dgm:pt>
    <dgm:pt modelId="{62B73066-FD49-7F43-96FE-681C8A523CEA}" type="pres">
      <dgm:prSet presAssocID="{65D2A706-EBED-E442-84BF-752EBDA8D120}" presName="sibTrans" presStyleLbl="node1" presStyleIdx="4" presStyleCnt="5"/>
      <dgm:spPr/>
    </dgm:pt>
  </dgm:ptLst>
  <dgm:cxnLst>
    <dgm:cxn modelId="{683B3C09-2000-BD4D-B79A-91E014883607}" srcId="{12FF1B17-EED5-4F48-9C40-6529887AEF75}" destId="{17B48FC8-C883-9D45-8867-3BBD18119AFB}" srcOrd="2" destOrd="0" parTransId="{3810C640-BE29-C548-8612-D066796B3AA1}" sibTransId="{4D6B54BF-52C4-8445-8D86-7C488F26AA72}"/>
    <dgm:cxn modelId="{D7DB3C31-4477-114C-AF1D-8C731173EDB2}" type="presOf" srcId="{83586581-0FB8-7543-A932-53D10E49988C}" destId="{7C0EB4C2-6D52-2B44-BA20-B1D46F1C7EF9}" srcOrd="0" destOrd="0" presId="urn:microsoft.com/office/officeart/2005/8/layout/cycle1"/>
    <dgm:cxn modelId="{F1118868-F79C-BC47-9747-B4BE4EDC1AF0}" type="presOf" srcId="{65D2A706-EBED-E442-84BF-752EBDA8D120}" destId="{62B73066-FD49-7F43-96FE-681C8A523CEA}" srcOrd="0" destOrd="0" presId="urn:microsoft.com/office/officeart/2005/8/layout/cycle1"/>
    <dgm:cxn modelId="{4E35AE48-F0A0-3D48-8E2F-203E895C6A54}" type="presOf" srcId="{C3EE5AD3-3E7F-C547-9F11-122890192271}" destId="{790419BA-9723-C149-94F0-45B76B9CD55B}" srcOrd="0" destOrd="0" presId="urn:microsoft.com/office/officeart/2005/8/layout/cycle1"/>
    <dgm:cxn modelId="{4F78A86B-F560-B24F-88FF-1B601B8AF96D}" type="presOf" srcId="{4D6B54BF-52C4-8445-8D86-7C488F26AA72}" destId="{6F131576-6DC7-DA41-AA9B-8D5D2E5032C3}" srcOrd="0" destOrd="0" presId="urn:microsoft.com/office/officeart/2005/8/layout/cycle1"/>
    <dgm:cxn modelId="{02DBE455-97DB-1D4C-B6CE-5DC06E1D8D4E}" type="presOf" srcId="{12FF1B17-EED5-4F48-9C40-6529887AEF75}" destId="{58425309-DCA4-6E4E-A2D6-010FD2C6AD39}" srcOrd="0" destOrd="0" presId="urn:microsoft.com/office/officeart/2005/8/layout/cycle1"/>
    <dgm:cxn modelId="{01B4E88F-0CF8-B24C-AF63-B24397DE6250}" type="presOf" srcId="{67344619-8670-534D-854C-95208AF34A31}" destId="{4780D719-4ACD-8842-B93A-8771F2D08FCB}" srcOrd="0" destOrd="0" presId="urn:microsoft.com/office/officeart/2005/8/layout/cycle1"/>
    <dgm:cxn modelId="{E7477690-02DA-7947-8A76-D0AA3D5E70CD}" type="presOf" srcId="{17B48FC8-C883-9D45-8867-3BBD18119AFB}" destId="{029947AA-09F0-5846-838F-DE5A75616567}" srcOrd="0" destOrd="0" presId="urn:microsoft.com/office/officeart/2005/8/layout/cycle1"/>
    <dgm:cxn modelId="{61A17790-0B52-504F-A96E-C81C5A0B2025}" type="presOf" srcId="{795FDBB3-D628-0140-B7C5-E0589A7ABF1B}" destId="{76F6DE94-0B62-F04A-9E73-432A9024E6DA}" srcOrd="0" destOrd="0" presId="urn:microsoft.com/office/officeart/2005/8/layout/cycle1"/>
    <dgm:cxn modelId="{1B24CDAC-056F-D048-A942-B02F42D69E67}" type="presOf" srcId="{7F1E474E-3599-544E-BFBB-FD3BA9B7598B}" destId="{7401E2C8-0479-5D47-B801-1D16CE72C5E0}" srcOrd="0" destOrd="0" presId="urn:microsoft.com/office/officeart/2005/8/layout/cycle1"/>
    <dgm:cxn modelId="{4336AFB2-B0E4-8A4B-A989-8C2E6EBA582A}" type="presOf" srcId="{04F3B125-FB83-2045-8A16-1D81647EE938}" destId="{6100A491-8292-2545-9CBD-A8AD49A8D3B8}" srcOrd="0" destOrd="0" presId="urn:microsoft.com/office/officeart/2005/8/layout/cycle1"/>
    <dgm:cxn modelId="{247EBECD-8121-6B49-9978-67F2B345695F}" srcId="{12FF1B17-EED5-4F48-9C40-6529887AEF75}" destId="{67344619-8670-534D-854C-95208AF34A31}" srcOrd="1" destOrd="0" parTransId="{A2D783F1-F4C6-FF42-ABEA-4956E32C9FE9}" sibTransId="{04F3B125-FB83-2045-8A16-1D81647EE938}"/>
    <dgm:cxn modelId="{85C157D1-3F99-4F49-85D3-696F867A43B3}" srcId="{12FF1B17-EED5-4F48-9C40-6529887AEF75}" destId="{795FDBB3-D628-0140-B7C5-E0589A7ABF1B}" srcOrd="3" destOrd="0" parTransId="{D2ECF9FA-7FC6-584F-B6F6-B297AC2A0B35}" sibTransId="{294BEB06-42A9-2A4E-8DCF-E0531AF9CE22}"/>
    <dgm:cxn modelId="{296D25D5-CEBF-D34F-BAC7-9A099C71079C}" srcId="{12FF1B17-EED5-4F48-9C40-6529887AEF75}" destId="{7F1E474E-3599-544E-BFBB-FD3BA9B7598B}" srcOrd="0" destOrd="0" parTransId="{79D54361-5A22-F14A-9062-F094FB923799}" sibTransId="{C3EE5AD3-3E7F-C547-9F11-122890192271}"/>
    <dgm:cxn modelId="{01FABDEA-8B1E-1B43-B045-ACDB043972A6}" srcId="{12FF1B17-EED5-4F48-9C40-6529887AEF75}" destId="{83586581-0FB8-7543-A932-53D10E49988C}" srcOrd="4" destOrd="0" parTransId="{8AA71EC2-EE5B-2A4F-97EF-E91BE9CA2339}" sibTransId="{65D2A706-EBED-E442-84BF-752EBDA8D120}"/>
    <dgm:cxn modelId="{271B63FC-4332-DD49-80F3-2F87D89A1A59}" type="presOf" srcId="{294BEB06-42A9-2A4E-8DCF-E0531AF9CE22}" destId="{DFF607D0-7618-414D-858F-A35BBA164F4B}" srcOrd="0" destOrd="0" presId="urn:microsoft.com/office/officeart/2005/8/layout/cycle1"/>
    <dgm:cxn modelId="{3EE50C28-4803-594F-A76F-06DBCC272B09}" type="presParOf" srcId="{58425309-DCA4-6E4E-A2D6-010FD2C6AD39}" destId="{E104D8E8-CC33-4340-8ED1-CA89EA4D9AD9}" srcOrd="0" destOrd="0" presId="urn:microsoft.com/office/officeart/2005/8/layout/cycle1"/>
    <dgm:cxn modelId="{2906023A-E257-DB4C-8F31-6E3BC6528361}" type="presParOf" srcId="{58425309-DCA4-6E4E-A2D6-010FD2C6AD39}" destId="{7401E2C8-0479-5D47-B801-1D16CE72C5E0}" srcOrd="1" destOrd="0" presId="urn:microsoft.com/office/officeart/2005/8/layout/cycle1"/>
    <dgm:cxn modelId="{29470BA1-AF06-F24F-A16D-78E21B15F78B}" type="presParOf" srcId="{58425309-DCA4-6E4E-A2D6-010FD2C6AD39}" destId="{790419BA-9723-C149-94F0-45B76B9CD55B}" srcOrd="2" destOrd="0" presId="urn:microsoft.com/office/officeart/2005/8/layout/cycle1"/>
    <dgm:cxn modelId="{61AC62A4-5D63-2440-905F-E6CCD3CE8260}" type="presParOf" srcId="{58425309-DCA4-6E4E-A2D6-010FD2C6AD39}" destId="{C8C73FCA-81F2-C949-98B4-D9EFD11D9076}" srcOrd="3" destOrd="0" presId="urn:microsoft.com/office/officeart/2005/8/layout/cycle1"/>
    <dgm:cxn modelId="{4EB9DFE3-7AAA-864B-B0EC-BAB74A718F0A}" type="presParOf" srcId="{58425309-DCA4-6E4E-A2D6-010FD2C6AD39}" destId="{4780D719-4ACD-8842-B93A-8771F2D08FCB}" srcOrd="4" destOrd="0" presId="urn:microsoft.com/office/officeart/2005/8/layout/cycle1"/>
    <dgm:cxn modelId="{40E44BEF-55B0-764A-A3E5-5AECF32A93CD}" type="presParOf" srcId="{58425309-DCA4-6E4E-A2D6-010FD2C6AD39}" destId="{6100A491-8292-2545-9CBD-A8AD49A8D3B8}" srcOrd="5" destOrd="0" presId="urn:microsoft.com/office/officeart/2005/8/layout/cycle1"/>
    <dgm:cxn modelId="{84A0A6E0-DDDC-7048-89AE-C3A611EAE3D9}" type="presParOf" srcId="{58425309-DCA4-6E4E-A2D6-010FD2C6AD39}" destId="{E200C698-F883-9545-8011-2A8957DF4F2E}" srcOrd="6" destOrd="0" presId="urn:microsoft.com/office/officeart/2005/8/layout/cycle1"/>
    <dgm:cxn modelId="{9C90CEFA-5CEB-B74C-8EED-B4CCBA7BEC97}" type="presParOf" srcId="{58425309-DCA4-6E4E-A2D6-010FD2C6AD39}" destId="{029947AA-09F0-5846-838F-DE5A75616567}" srcOrd="7" destOrd="0" presId="urn:microsoft.com/office/officeart/2005/8/layout/cycle1"/>
    <dgm:cxn modelId="{AB857F46-05B2-194E-A42B-7E7262A32C09}" type="presParOf" srcId="{58425309-DCA4-6E4E-A2D6-010FD2C6AD39}" destId="{6F131576-6DC7-DA41-AA9B-8D5D2E5032C3}" srcOrd="8" destOrd="0" presId="urn:microsoft.com/office/officeart/2005/8/layout/cycle1"/>
    <dgm:cxn modelId="{FE8676BC-2D68-8240-BE91-7A9D0A17121F}" type="presParOf" srcId="{58425309-DCA4-6E4E-A2D6-010FD2C6AD39}" destId="{04EDECEB-2A86-9C4C-A458-646F995777D9}" srcOrd="9" destOrd="0" presId="urn:microsoft.com/office/officeart/2005/8/layout/cycle1"/>
    <dgm:cxn modelId="{60E4C20B-7BA3-FE45-9528-61747A5993EB}" type="presParOf" srcId="{58425309-DCA4-6E4E-A2D6-010FD2C6AD39}" destId="{76F6DE94-0B62-F04A-9E73-432A9024E6DA}" srcOrd="10" destOrd="0" presId="urn:microsoft.com/office/officeart/2005/8/layout/cycle1"/>
    <dgm:cxn modelId="{EDC38C4C-EBDE-B74C-904E-C3A50B82EEE1}" type="presParOf" srcId="{58425309-DCA4-6E4E-A2D6-010FD2C6AD39}" destId="{DFF607D0-7618-414D-858F-A35BBA164F4B}" srcOrd="11" destOrd="0" presId="urn:microsoft.com/office/officeart/2005/8/layout/cycle1"/>
    <dgm:cxn modelId="{823AA2C1-E972-8342-919B-8A618EC1916F}" type="presParOf" srcId="{58425309-DCA4-6E4E-A2D6-010FD2C6AD39}" destId="{BD51FAF2-A2E9-9F49-866E-137F2F899D37}" srcOrd="12" destOrd="0" presId="urn:microsoft.com/office/officeart/2005/8/layout/cycle1"/>
    <dgm:cxn modelId="{3BDCB980-571C-3D49-B81F-F80FB086F755}" type="presParOf" srcId="{58425309-DCA4-6E4E-A2D6-010FD2C6AD39}" destId="{7C0EB4C2-6D52-2B44-BA20-B1D46F1C7EF9}" srcOrd="13" destOrd="0" presId="urn:microsoft.com/office/officeart/2005/8/layout/cycle1"/>
    <dgm:cxn modelId="{88E3DAA6-3200-B243-9B94-285291932B4D}" type="presParOf" srcId="{58425309-DCA4-6E4E-A2D6-010FD2C6AD39}" destId="{62B73066-FD49-7F43-96FE-681C8A523CEA}"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FF1B17-EED5-4F48-9C40-6529887AEF75}"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GB"/>
        </a:p>
      </dgm:t>
    </dgm:pt>
    <dgm:pt modelId="{7F1E474E-3599-544E-BFBB-FD3BA9B7598B}">
      <dgm:prSet phldrT="[Text]" custT="1"/>
      <dgm:spPr/>
      <dgm:t>
        <a:bodyPr/>
        <a:lstStyle/>
        <a:p>
          <a:r>
            <a:rPr lang="en-IN" sz="1400" b="0" dirty="0"/>
            <a:t>Joint data-collection</a:t>
          </a:r>
          <a:endParaRPr lang="en-GB" sz="1400" b="0" dirty="0"/>
        </a:p>
      </dgm:t>
    </dgm:pt>
    <dgm:pt modelId="{79D54361-5A22-F14A-9062-F094FB923799}" type="parTrans" cxnId="{296D25D5-CEBF-D34F-BAC7-9A099C71079C}">
      <dgm:prSet/>
      <dgm:spPr/>
      <dgm:t>
        <a:bodyPr/>
        <a:lstStyle/>
        <a:p>
          <a:endParaRPr lang="en-GB"/>
        </a:p>
      </dgm:t>
    </dgm:pt>
    <dgm:pt modelId="{C3EE5AD3-3E7F-C547-9F11-122890192271}" type="sibTrans" cxnId="{296D25D5-CEBF-D34F-BAC7-9A099C71079C}">
      <dgm:prSet/>
      <dgm:spPr/>
      <dgm:t>
        <a:bodyPr/>
        <a:lstStyle/>
        <a:p>
          <a:endParaRPr lang="en-GB"/>
        </a:p>
      </dgm:t>
    </dgm:pt>
    <dgm:pt modelId="{67344619-8670-534D-854C-95208AF34A31}">
      <dgm:prSet phldrT="[Text]" custT="1"/>
      <dgm:spPr/>
      <dgm:t>
        <a:bodyPr/>
        <a:lstStyle/>
        <a:p>
          <a:r>
            <a:rPr lang="en-IN" sz="1400" b="0" dirty="0"/>
            <a:t>Analysis together, linking micro with macro</a:t>
          </a:r>
          <a:endParaRPr lang="en-GB" sz="1400" b="0" dirty="0"/>
        </a:p>
      </dgm:t>
    </dgm:pt>
    <dgm:pt modelId="{A2D783F1-F4C6-FF42-ABEA-4956E32C9FE9}" type="parTrans" cxnId="{247EBECD-8121-6B49-9978-67F2B345695F}">
      <dgm:prSet/>
      <dgm:spPr/>
      <dgm:t>
        <a:bodyPr/>
        <a:lstStyle/>
        <a:p>
          <a:endParaRPr lang="en-GB"/>
        </a:p>
      </dgm:t>
    </dgm:pt>
    <dgm:pt modelId="{04F3B125-FB83-2045-8A16-1D81647EE938}" type="sibTrans" cxnId="{247EBECD-8121-6B49-9978-67F2B345695F}">
      <dgm:prSet/>
      <dgm:spPr>
        <a:solidFill>
          <a:schemeClr val="accent6"/>
        </a:solidFill>
      </dgm:spPr>
      <dgm:t>
        <a:bodyPr/>
        <a:lstStyle/>
        <a:p>
          <a:endParaRPr lang="en-GB"/>
        </a:p>
      </dgm:t>
    </dgm:pt>
    <dgm:pt modelId="{17B48FC8-C883-9D45-8867-3BBD18119AFB}">
      <dgm:prSet phldrT="[Text]" custT="1"/>
      <dgm:spPr/>
      <dgm:t>
        <a:bodyPr/>
        <a:lstStyle/>
        <a:p>
          <a:r>
            <a:rPr lang="en-IN" sz="1400" b="1" dirty="0"/>
            <a:t>DW start to act (collect &amp; distribute relief, connect to health services)</a:t>
          </a:r>
          <a:endParaRPr lang="en-GB" sz="1400" b="1" dirty="0"/>
        </a:p>
      </dgm:t>
    </dgm:pt>
    <dgm:pt modelId="{3810C640-BE29-C548-8612-D066796B3AA1}" type="parTrans" cxnId="{683B3C09-2000-BD4D-B79A-91E014883607}">
      <dgm:prSet/>
      <dgm:spPr/>
      <dgm:t>
        <a:bodyPr/>
        <a:lstStyle/>
        <a:p>
          <a:endParaRPr lang="en-GB"/>
        </a:p>
      </dgm:t>
    </dgm:pt>
    <dgm:pt modelId="{4D6B54BF-52C4-8445-8D86-7C488F26AA72}" type="sibTrans" cxnId="{683B3C09-2000-BD4D-B79A-91E014883607}">
      <dgm:prSet/>
      <dgm:spPr>
        <a:solidFill>
          <a:schemeClr val="accent6"/>
        </a:solidFill>
      </dgm:spPr>
      <dgm:t>
        <a:bodyPr/>
        <a:lstStyle/>
        <a:p>
          <a:endParaRPr lang="en-GB"/>
        </a:p>
      </dgm:t>
    </dgm:pt>
    <dgm:pt modelId="{795FDBB3-D628-0140-B7C5-E0589A7ABF1B}">
      <dgm:prSet phldrT="[Text]"/>
      <dgm:spPr/>
      <dgm:t>
        <a:bodyPr/>
        <a:lstStyle/>
        <a:p>
          <a:r>
            <a:rPr lang="en-IN" b="1" dirty="0"/>
            <a:t>Together publish findings in media</a:t>
          </a:r>
          <a:endParaRPr lang="en-GB" b="1" dirty="0"/>
        </a:p>
      </dgm:t>
    </dgm:pt>
    <dgm:pt modelId="{D2ECF9FA-7FC6-584F-B6F6-B297AC2A0B35}" type="parTrans" cxnId="{85C157D1-3F99-4F49-85D3-696F867A43B3}">
      <dgm:prSet/>
      <dgm:spPr/>
      <dgm:t>
        <a:bodyPr/>
        <a:lstStyle/>
        <a:p>
          <a:endParaRPr lang="en-GB"/>
        </a:p>
      </dgm:t>
    </dgm:pt>
    <dgm:pt modelId="{294BEB06-42A9-2A4E-8DCF-E0531AF9CE22}" type="sibTrans" cxnId="{85C157D1-3F99-4F49-85D3-696F867A43B3}">
      <dgm:prSet/>
      <dgm:spPr>
        <a:solidFill>
          <a:schemeClr val="accent6"/>
        </a:solidFill>
      </dgm:spPr>
      <dgm:t>
        <a:bodyPr/>
        <a:lstStyle/>
        <a:p>
          <a:endParaRPr lang="en-GB"/>
        </a:p>
      </dgm:t>
    </dgm:pt>
    <dgm:pt modelId="{83586581-0FB8-7543-A932-53D10E49988C}">
      <dgm:prSet phldrT="[Text]"/>
      <dgm:spPr/>
      <dgm:t>
        <a:bodyPr/>
        <a:lstStyle/>
        <a:p>
          <a:r>
            <a:rPr lang="en-IN" b="1" dirty="0"/>
            <a:t>Researchers frame larger study based on this</a:t>
          </a:r>
          <a:endParaRPr lang="en-GB" b="1" dirty="0"/>
        </a:p>
      </dgm:t>
    </dgm:pt>
    <dgm:pt modelId="{8AA71EC2-EE5B-2A4F-97EF-E91BE9CA2339}" type="parTrans" cxnId="{01FABDEA-8B1E-1B43-B045-ACDB043972A6}">
      <dgm:prSet/>
      <dgm:spPr/>
      <dgm:t>
        <a:bodyPr/>
        <a:lstStyle/>
        <a:p>
          <a:endParaRPr lang="en-GB"/>
        </a:p>
      </dgm:t>
    </dgm:pt>
    <dgm:pt modelId="{65D2A706-EBED-E442-84BF-752EBDA8D120}" type="sibTrans" cxnId="{01FABDEA-8B1E-1B43-B045-ACDB043972A6}">
      <dgm:prSet/>
      <dgm:spPr>
        <a:solidFill>
          <a:schemeClr val="accent6"/>
        </a:solidFill>
      </dgm:spPr>
      <dgm:t>
        <a:bodyPr/>
        <a:lstStyle/>
        <a:p>
          <a:endParaRPr lang="en-GB"/>
        </a:p>
      </dgm:t>
    </dgm:pt>
    <dgm:pt modelId="{93E0EC18-B0A6-5F41-8DBA-67C7A768BCF0}">
      <dgm:prSet phldrT="[Text]"/>
      <dgm:spPr/>
      <dgm:t>
        <a:bodyPr/>
        <a:lstStyle/>
        <a:p>
          <a:r>
            <a:rPr lang="en-IN" b="1" dirty="0"/>
            <a:t>DWs mobilise campaign to influence policy</a:t>
          </a:r>
          <a:endParaRPr lang="en-GB" b="1" dirty="0"/>
        </a:p>
      </dgm:t>
    </dgm:pt>
    <dgm:pt modelId="{B894A9F0-1C53-2B44-98FD-2C5EC9AED809}" type="parTrans" cxnId="{83D2BE10-6045-E743-B669-5994E1E4472C}">
      <dgm:prSet/>
      <dgm:spPr/>
      <dgm:t>
        <a:bodyPr/>
        <a:lstStyle/>
        <a:p>
          <a:endParaRPr lang="en-GB"/>
        </a:p>
      </dgm:t>
    </dgm:pt>
    <dgm:pt modelId="{0E890F1D-0BEB-994A-A7A3-8DBBFF08E84A}" type="sibTrans" cxnId="{83D2BE10-6045-E743-B669-5994E1E4472C}">
      <dgm:prSet/>
      <dgm:spPr>
        <a:solidFill>
          <a:schemeClr val="accent6"/>
        </a:solidFill>
      </dgm:spPr>
      <dgm:t>
        <a:bodyPr/>
        <a:lstStyle/>
        <a:p>
          <a:endParaRPr lang="en-GB"/>
        </a:p>
      </dgm:t>
    </dgm:pt>
    <dgm:pt modelId="{B7F12985-5109-E74B-B0E9-DE2143BB78DA}">
      <dgm:prSet phldrT="[Text]" custT="1"/>
      <dgm:spPr/>
      <dgm:t>
        <a:bodyPr/>
        <a:lstStyle/>
        <a:p>
          <a:r>
            <a:rPr lang="en-IN" sz="1400" b="0" dirty="0"/>
            <a:t>Researchers &amp; DW frame research</a:t>
          </a:r>
          <a:endParaRPr lang="en-GB" sz="1400" b="0" dirty="0"/>
        </a:p>
      </dgm:t>
    </dgm:pt>
    <dgm:pt modelId="{BF6FFAE6-5753-5B4C-995B-B6F32E6FEDD8}" type="parTrans" cxnId="{B7DD401E-98CA-6F44-9E5E-B0EC86C643BA}">
      <dgm:prSet/>
      <dgm:spPr/>
      <dgm:t>
        <a:bodyPr/>
        <a:lstStyle/>
        <a:p>
          <a:endParaRPr lang="en-GB"/>
        </a:p>
      </dgm:t>
    </dgm:pt>
    <dgm:pt modelId="{E989AFCF-8DEB-124E-82D3-26A7514A2D51}" type="sibTrans" cxnId="{B7DD401E-98CA-6F44-9E5E-B0EC86C643BA}">
      <dgm:prSet/>
      <dgm:spPr/>
      <dgm:t>
        <a:bodyPr/>
        <a:lstStyle/>
        <a:p>
          <a:endParaRPr lang="en-GB"/>
        </a:p>
      </dgm:t>
    </dgm:pt>
    <dgm:pt modelId="{58425309-DCA4-6E4E-A2D6-010FD2C6AD39}" type="pres">
      <dgm:prSet presAssocID="{12FF1B17-EED5-4F48-9C40-6529887AEF75}" presName="cycle" presStyleCnt="0">
        <dgm:presLayoutVars>
          <dgm:dir/>
          <dgm:resizeHandles val="exact"/>
        </dgm:presLayoutVars>
      </dgm:prSet>
      <dgm:spPr/>
    </dgm:pt>
    <dgm:pt modelId="{E104D8E8-CC33-4340-8ED1-CA89EA4D9AD9}" type="pres">
      <dgm:prSet presAssocID="{7F1E474E-3599-544E-BFBB-FD3BA9B7598B}" presName="dummy" presStyleCnt="0"/>
      <dgm:spPr/>
    </dgm:pt>
    <dgm:pt modelId="{7401E2C8-0479-5D47-B801-1D16CE72C5E0}" type="pres">
      <dgm:prSet presAssocID="{7F1E474E-3599-544E-BFBB-FD3BA9B7598B}" presName="node" presStyleLbl="revTx" presStyleIdx="0" presStyleCnt="7">
        <dgm:presLayoutVars>
          <dgm:bulletEnabled val="1"/>
        </dgm:presLayoutVars>
      </dgm:prSet>
      <dgm:spPr/>
    </dgm:pt>
    <dgm:pt modelId="{790419BA-9723-C149-94F0-45B76B9CD55B}" type="pres">
      <dgm:prSet presAssocID="{C3EE5AD3-3E7F-C547-9F11-122890192271}" presName="sibTrans" presStyleLbl="node1" presStyleIdx="0" presStyleCnt="7"/>
      <dgm:spPr/>
    </dgm:pt>
    <dgm:pt modelId="{C8C73FCA-81F2-C949-98B4-D9EFD11D9076}" type="pres">
      <dgm:prSet presAssocID="{67344619-8670-534D-854C-95208AF34A31}" presName="dummy" presStyleCnt="0"/>
      <dgm:spPr/>
    </dgm:pt>
    <dgm:pt modelId="{4780D719-4ACD-8842-B93A-8771F2D08FCB}" type="pres">
      <dgm:prSet presAssocID="{67344619-8670-534D-854C-95208AF34A31}" presName="node" presStyleLbl="revTx" presStyleIdx="1" presStyleCnt="7">
        <dgm:presLayoutVars>
          <dgm:bulletEnabled val="1"/>
        </dgm:presLayoutVars>
      </dgm:prSet>
      <dgm:spPr/>
    </dgm:pt>
    <dgm:pt modelId="{6100A491-8292-2545-9CBD-A8AD49A8D3B8}" type="pres">
      <dgm:prSet presAssocID="{04F3B125-FB83-2045-8A16-1D81647EE938}" presName="sibTrans" presStyleLbl="node1" presStyleIdx="1" presStyleCnt="7"/>
      <dgm:spPr/>
    </dgm:pt>
    <dgm:pt modelId="{E200C698-F883-9545-8011-2A8957DF4F2E}" type="pres">
      <dgm:prSet presAssocID="{17B48FC8-C883-9D45-8867-3BBD18119AFB}" presName="dummy" presStyleCnt="0"/>
      <dgm:spPr/>
    </dgm:pt>
    <dgm:pt modelId="{029947AA-09F0-5846-838F-DE5A75616567}" type="pres">
      <dgm:prSet presAssocID="{17B48FC8-C883-9D45-8867-3BBD18119AFB}" presName="node" presStyleLbl="revTx" presStyleIdx="2" presStyleCnt="7" custScaleX="130737" custScaleY="115742">
        <dgm:presLayoutVars>
          <dgm:bulletEnabled val="1"/>
        </dgm:presLayoutVars>
      </dgm:prSet>
      <dgm:spPr/>
    </dgm:pt>
    <dgm:pt modelId="{6F131576-6DC7-DA41-AA9B-8D5D2E5032C3}" type="pres">
      <dgm:prSet presAssocID="{4D6B54BF-52C4-8445-8D86-7C488F26AA72}" presName="sibTrans" presStyleLbl="node1" presStyleIdx="2" presStyleCnt="7"/>
      <dgm:spPr/>
    </dgm:pt>
    <dgm:pt modelId="{04EDECEB-2A86-9C4C-A458-646F995777D9}" type="pres">
      <dgm:prSet presAssocID="{795FDBB3-D628-0140-B7C5-E0589A7ABF1B}" presName="dummy" presStyleCnt="0"/>
      <dgm:spPr/>
    </dgm:pt>
    <dgm:pt modelId="{76F6DE94-0B62-F04A-9E73-432A9024E6DA}" type="pres">
      <dgm:prSet presAssocID="{795FDBB3-D628-0140-B7C5-E0589A7ABF1B}" presName="node" presStyleLbl="revTx" presStyleIdx="3" presStyleCnt="7">
        <dgm:presLayoutVars>
          <dgm:bulletEnabled val="1"/>
        </dgm:presLayoutVars>
      </dgm:prSet>
      <dgm:spPr/>
    </dgm:pt>
    <dgm:pt modelId="{DFF607D0-7618-414D-858F-A35BBA164F4B}" type="pres">
      <dgm:prSet presAssocID="{294BEB06-42A9-2A4E-8DCF-E0531AF9CE22}" presName="sibTrans" presStyleLbl="node1" presStyleIdx="3" presStyleCnt="7"/>
      <dgm:spPr/>
    </dgm:pt>
    <dgm:pt modelId="{FD45CF8F-A492-9F43-8C75-65AF459A9C8F}" type="pres">
      <dgm:prSet presAssocID="{93E0EC18-B0A6-5F41-8DBA-67C7A768BCF0}" presName="dummy" presStyleCnt="0"/>
      <dgm:spPr/>
    </dgm:pt>
    <dgm:pt modelId="{C32F7DAF-BBBA-A542-BEFA-81D7053D3AE0}" type="pres">
      <dgm:prSet presAssocID="{93E0EC18-B0A6-5F41-8DBA-67C7A768BCF0}" presName="node" presStyleLbl="revTx" presStyleIdx="4" presStyleCnt="7">
        <dgm:presLayoutVars>
          <dgm:bulletEnabled val="1"/>
        </dgm:presLayoutVars>
      </dgm:prSet>
      <dgm:spPr/>
    </dgm:pt>
    <dgm:pt modelId="{9855F66A-32E8-734F-9218-92C5133203ED}" type="pres">
      <dgm:prSet presAssocID="{0E890F1D-0BEB-994A-A7A3-8DBBFF08E84A}" presName="sibTrans" presStyleLbl="node1" presStyleIdx="4" presStyleCnt="7"/>
      <dgm:spPr/>
    </dgm:pt>
    <dgm:pt modelId="{BD51FAF2-A2E9-9F49-866E-137F2F899D37}" type="pres">
      <dgm:prSet presAssocID="{83586581-0FB8-7543-A932-53D10E49988C}" presName="dummy" presStyleCnt="0"/>
      <dgm:spPr/>
    </dgm:pt>
    <dgm:pt modelId="{7C0EB4C2-6D52-2B44-BA20-B1D46F1C7EF9}" type="pres">
      <dgm:prSet presAssocID="{83586581-0FB8-7543-A932-53D10E49988C}" presName="node" presStyleLbl="revTx" presStyleIdx="5" presStyleCnt="7">
        <dgm:presLayoutVars>
          <dgm:bulletEnabled val="1"/>
        </dgm:presLayoutVars>
      </dgm:prSet>
      <dgm:spPr/>
    </dgm:pt>
    <dgm:pt modelId="{62B73066-FD49-7F43-96FE-681C8A523CEA}" type="pres">
      <dgm:prSet presAssocID="{65D2A706-EBED-E442-84BF-752EBDA8D120}" presName="sibTrans" presStyleLbl="node1" presStyleIdx="5" presStyleCnt="7"/>
      <dgm:spPr/>
    </dgm:pt>
    <dgm:pt modelId="{56AD8126-44B6-E841-A072-04B5D5788BC0}" type="pres">
      <dgm:prSet presAssocID="{B7F12985-5109-E74B-B0E9-DE2143BB78DA}" presName="dummy" presStyleCnt="0"/>
      <dgm:spPr/>
    </dgm:pt>
    <dgm:pt modelId="{C5B232EA-E72A-6841-A23A-EABF0323A05E}" type="pres">
      <dgm:prSet presAssocID="{B7F12985-5109-E74B-B0E9-DE2143BB78DA}" presName="node" presStyleLbl="revTx" presStyleIdx="6" presStyleCnt="7">
        <dgm:presLayoutVars>
          <dgm:bulletEnabled val="1"/>
        </dgm:presLayoutVars>
      </dgm:prSet>
      <dgm:spPr/>
    </dgm:pt>
    <dgm:pt modelId="{3853966D-19AC-2141-8E49-E623287A19DB}" type="pres">
      <dgm:prSet presAssocID="{E989AFCF-8DEB-124E-82D3-26A7514A2D51}" presName="sibTrans" presStyleLbl="node1" presStyleIdx="6" presStyleCnt="7"/>
      <dgm:spPr/>
    </dgm:pt>
  </dgm:ptLst>
  <dgm:cxnLst>
    <dgm:cxn modelId="{683B3C09-2000-BD4D-B79A-91E014883607}" srcId="{12FF1B17-EED5-4F48-9C40-6529887AEF75}" destId="{17B48FC8-C883-9D45-8867-3BBD18119AFB}" srcOrd="2" destOrd="0" parTransId="{3810C640-BE29-C548-8612-D066796B3AA1}" sibTransId="{4D6B54BF-52C4-8445-8D86-7C488F26AA72}"/>
    <dgm:cxn modelId="{83D2BE10-6045-E743-B669-5994E1E4472C}" srcId="{12FF1B17-EED5-4F48-9C40-6529887AEF75}" destId="{93E0EC18-B0A6-5F41-8DBA-67C7A768BCF0}" srcOrd="4" destOrd="0" parTransId="{B894A9F0-1C53-2B44-98FD-2C5EC9AED809}" sibTransId="{0E890F1D-0BEB-994A-A7A3-8DBBFF08E84A}"/>
    <dgm:cxn modelId="{B7DD401E-98CA-6F44-9E5E-B0EC86C643BA}" srcId="{12FF1B17-EED5-4F48-9C40-6529887AEF75}" destId="{B7F12985-5109-E74B-B0E9-DE2143BB78DA}" srcOrd="6" destOrd="0" parTransId="{BF6FFAE6-5753-5B4C-995B-B6F32E6FEDD8}" sibTransId="{E989AFCF-8DEB-124E-82D3-26A7514A2D51}"/>
    <dgm:cxn modelId="{C5BD4F22-6BC7-214F-BFF8-DAA050695A3F}" type="presOf" srcId="{93E0EC18-B0A6-5F41-8DBA-67C7A768BCF0}" destId="{C32F7DAF-BBBA-A542-BEFA-81D7053D3AE0}" srcOrd="0" destOrd="0" presId="urn:microsoft.com/office/officeart/2005/8/layout/cycle1"/>
    <dgm:cxn modelId="{D7DB3C31-4477-114C-AF1D-8C731173EDB2}" type="presOf" srcId="{83586581-0FB8-7543-A932-53D10E49988C}" destId="{7C0EB4C2-6D52-2B44-BA20-B1D46F1C7EF9}" srcOrd="0" destOrd="0" presId="urn:microsoft.com/office/officeart/2005/8/layout/cycle1"/>
    <dgm:cxn modelId="{2D7E1F67-0572-BE4C-A261-0EB25C3D22B3}" type="presOf" srcId="{B7F12985-5109-E74B-B0E9-DE2143BB78DA}" destId="{C5B232EA-E72A-6841-A23A-EABF0323A05E}" srcOrd="0" destOrd="0" presId="urn:microsoft.com/office/officeart/2005/8/layout/cycle1"/>
    <dgm:cxn modelId="{F1118868-F79C-BC47-9747-B4BE4EDC1AF0}" type="presOf" srcId="{65D2A706-EBED-E442-84BF-752EBDA8D120}" destId="{62B73066-FD49-7F43-96FE-681C8A523CEA}" srcOrd="0" destOrd="0" presId="urn:microsoft.com/office/officeart/2005/8/layout/cycle1"/>
    <dgm:cxn modelId="{4E35AE48-F0A0-3D48-8E2F-203E895C6A54}" type="presOf" srcId="{C3EE5AD3-3E7F-C547-9F11-122890192271}" destId="{790419BA-9723-C149-94F0-45B76B9CD55B}" srcOrd="0" destOrd="0" presId="urn:microsoft.com/office/officeart/2005/8/layout/cycle1"/>
    <dgm:cxn modelId="{4F78A86B-F560-B24F-88FF-1B601B8AF96D}" type="presOf" srcId="{4D6B54BF-52C4-8445-8D86-7C488F26AA72}" destId="{6F131576-6DC7-DA41-AA9B-8D5D2E5032C3}" srcOrd="0" destOrd="0" presId="urn:microsoft.com/office/officeart/2005/8/layout/cycle1"/>
    <dgm:cxn modelId="{02DBE455-97DB-1D4C-B6CE-5DC06E1D8D4E}" type="presOf" srcId="{12FF1B17-EED5-4F48-9C40-6529887AEF75}" destId="{58425309-DCA4-6E4E-A2D6-010FD2C6AD39}" srcOrd="0" destOrd="0" presId="urn:microsoft.com/office/officeart/2005/8/layout/cycle1"/>
    <dgm:cxn modelId="{2EA3807A-1F82-8143-A4A6-20DE60FE49B6}" type="presOf" srcId="{E989AFCF-8DEB-124E-82D3-26A7514A2D51}" destId="{3853966D-19AC-2141-8E49-E623287A19DB}" srcOrd="0" destOrd="0" presId="urn:microsoft.com/office/officeart/2005/8/layout/cycle1"/>
    <dgm:cxn modelId="{01B4E88F-0CF8-B24C-AF63-B24397DE6250}" type="presOf" srcId="{67344619-8670-534D-854C-95208AF34A31}" destId="{4780D719-4ACD-8842-B93A-8771F2D08FCB}" srcOrd="0" destOrd="0" presId="urn:microsoft.com/office/officeart/2005/8/layout/cycle1"/>
    <dgm:cxn modelId="{E7477690-02DA-7947-8A76-D0AA3D5E70CD}" type="presOf" srcId="{17B48FC8-C883-9D45-8867-3BBD18119AFB}" destId="{029947AA-09F0-5846-838F-DE5A75616567}" srcOrd="0" destOrd="0" presId="urn:microsoft.com/office/officeart/2005/8/layout/cycle1"/>
    <dgm:cxn modelId="{61A17790-0B52-504F-A96E-C81C5A0B2025}" type="presOf" srcId="{795FDBB3-D628-0140-B7C5-E0589A7ABF1B}" destId="{76F6DE94-0B62-F04A-9E73-432A9024E6DA}" srcOrd="0" destOrd="0" presId="urn:microsoft.com/office/officeart/2005/8/layout/cycle1"/>
    <dgm:cxn modelId="{1B24CDAC-056F-D048-A942-B02F42D69E67}" type="presOf" srcId="{7F1E474E-3599-544E-BFBB-FD3BA9B7598B}" destId="{7401E2C8-0479-5D47-B801-1D16CE72C5E0}" srcOrd="0" destOrd="0" presId="urn:microsoft.com/office/officeart/2005/8/layout/cycle1"/>
    <dgm:cxn modelId="{4336AFB2-B0E4-8A4B-A989-8C2E6EBA582A}" type="presOf" srcId="{04F3B125-FB83-2045-8A16-1D81647EE938}" destId="{6100A491-8292-2545-9CBD-A8AD49A8D3B8}" srcOrd="0" destOrd="0" presId="urn:microsoft.com/office/officeart/2005/8/layout/cycle1"/>
    <dgm:cxn modelId="{812B6FCB-91E0-0048-B2A8-A696D13BBA2D}" type="presOf" srcId="{0E890F1D-0BEB-994A-A7A3-8DBBFF08E84A}" destId="{9855F66A-32E8-734F-9218-92C5133203ED}" srcOrd="0" destOrd="0" presId="urn:microsoft.com/office/officeart/2005/8/layout/cycle1"/>
    <dgm:cxn modelId="{247EBECD-8121-6B49-9978-67F2B345695F}" srcId="{12FF1B17-EED5-4F48-9C40-6529887AEF75}" destId="{67344619-8670-534D-854C-95208AF34A31}" srcOrd="1" destOrd="0" parTransId="{A2D783F1-F4C6-FF42-ABEA-4956E32C9FE9}" sibTransId="{04F3B125-FB83-2045-8A16-1D81647EE938}"/>
    <dgm:cxn modelId="{85C157D1-3F99-4F49-85D3-696F867A43B3}" srcId="{12FF1B17-EED5-4F48-9C40-6529887AEF75}" destId="{795FDBB3-D628-0140-B7C5-E0589A7ABF1B}" srcOrd="3" destOrd="0" parTransId="{D2ECF9FA-7FC6-584F-B6F6-B297AC2A0B35}" sibTransId="{294BEB06-42A9-2A4E-8DCF-E0531AF9CE22}"/>
    <dgm:cxn modelId="{296D25D5-CEBF-D34F-BAC7-9A099C71079C}" srcId="{12FF1B17-EED5-4F48-9C40-6529887AEF75}" destId="{7F1E474E-3599-544E-BFBB-FD3BA9B7598B}" srcOrd="0" destOrd="0" parTransId="{79D54361-5A22-F14A-9062-F094FB923799}" sibTransId="{C3EE5AD3-3E7F-C547-9F11-122890192271}"/>
    <dgm:cxn modelId="{01FABDEA-8B1E-1B43-B045-ACDB043972A6}" srcId="{12FF1B17-EED5-4F48-9C40-6529887AEF75}" destId="{83586581-0FB8-7543-A932-53D10E49988C}" srcOrd="5" destOrd="0" parTransId="{8AA71EC2-EE5B-2A4F-97EF-E91BE9CA2339}" sibTransId="{65D2A706-EBED-E442-84BF-752EBDA8D120}"/>
    <dgm:cxn modelId="{271B63FC-4332-DD49-80F3-2F87D89A1A59}" type="presOf" srcId="{294BEB06-42A9-2A4E-8DCF-E0531AF9CE22}" destId="{DFF607D0-7618-414D-858F-A35BBA164F4B}" srcOrd="0" destOrd="0" presId="urn:microsoft.com/office/officeart/2005/8/layout/cycle1"/>
    <dgm:cxn modelId="{3EE50C28-4803-594F-A76F-06DBCC272B09}" type="presParOf" srcId="{58425309-DCA4-6E4E-A2D6-010FD2C6AD39}" destId="{E104D8E8-CC33-4340-8ED1-CA89EA4D9AD9}" srcOrd="0" destOrd="0" presId="urn:microsoft.com/office/officeart/2005/8/layout/cycle1"/>
    <dgm:cxn modelId="{2906023A-E257-DB4C-8F31-6E3BC6528361}" type="presParOf" srcId="{58425309-DCA4-6E4E-A2D6-010FD2C6AD39}" destId="{7401E2C8-0479-5D47-B801-1D16CE72C5E0}" srcOrd="1" destOrd="0" presId="urn:microsoft.com/office/officeart/2005/8/layout/cycle1"/>
    <dgm:cxn modelId="{29470BA1-AF06-F24F-A16D-78E21B15F78B}" type="presParOf" srcId="{58425309-DCA4-6E4E-A2D6-010FD2C6AD39}" destId="{790419BA-9723-C149-94F0-45B76B9CD55B}" srcOrd="2" destOrd="0" presId="urn:microsoft.com/office/officeart/2005/8/layout/cycle1"/>
    <dgm:cxn modelId="{61AC62A4-5D63-2440-905F-E6CCD3CE8260}" type="presParOf" srcId="{58425309-DCA4-6E4E-A2D6-010FD2C6AD39}" destId="{C8C73FCA-81F2-C949-98B4-D9EFD11D9076}" srcOrd="3" destOrd="0" presId="urn:microsoft.com/office/officeart/2005/8/layout/cycle1"/>
    <dgm:cxn modelId="{4EB9DFE3-7AAA-864B-B0EC-BAB74A718F0A}" type="presParOf" srcId="{58425309-DCA4-6E4E-A2D6-010FD2C6AD39}" destId="{4780D719-4ACD-8842-B93A-8771F2D08FCB}" srcOrd="4" destOrd="0" presId="urn:microsoft.com/office/officeart/2005/8/layout/cycle1"/>
    <dgm:cxn modelId="{40E44BEF-55B0-764A-A3E5-5AECF32A93CD}" type="presParOf" srcId="{58425309-DCA4-6E4E-A2D6-010FD2C6AD39}" destId="{6100A491-8292-2545-9CBD-A8AD49A8D3B8}" srcOrd="5" destOrd="0" presId="urn:microsoft.com/office/officeart/2005/8/layout/cycle1"/>
    <dgm:cxn modelId="{84A0A6E0-DDDC-7048-89AE-C3A611EAE3D9}" type="presParOf" srcId="{58425309-DCA4-6E4E-A2D6-010FD2C6AD39}" destId="{E200C698-F883-9545-8011-2A8957DF4F2E}" srcOrd="6" destOrd="0" presId="urn:microsoft.com/office/officeart/2005/8/layout/cycle1"/>
    <dgm:cxn modelId="{9C90CEFA-5CEB-B74C-8EED-B4CCBA7BEC97}" type="presParOf" srcId="{58425309-DCA4-6E4E-A2D6-010FD2C6AD39}" destId="{029947AA-09F0-5846-838F-DE5A75616567}" srcOrd="7" destOrd="0" presId="urn:microsoft.com/office/officeart/2005/8/layout/cycle1"/>
    <dgm:cxn modelId="{AB857F46-05B2-194E-A42B-7E7262A32C09}" type="presParOf" srcId="{58425309-DCA4-6E4E-A2D6-010FD2C6AD39}" destId="{6F131576-6DC7-DA41-AA9B-8D5D2E5032C3}" srcOrd="8" destOrd="0" presId="urn:microsoft.com/office/officeart/2005/8/layout/cycle1"/>
    <dgm:cxn modelId="{FE8676BC-2D68-8240-BE91-7A9D0A17121F}" type="presParOf" srcId="{58425309-DCA4-6E4E-A2D6-010FD2C6AD39}" destId="{04EDECEB-2A86-9C4C-A458-646F995777D9}" srcOrd="9" destOrd="0" presId="urn:microsoft.com/office/officeart/2005/8/layout/cycle1"/>
    <dgm:cxn modelId="{60E4C20B-7BA3-FE45-9528-61747A5993EB}" type="presParOf" srcId="{58425309-DCA4-6E4E-A2D6-010FD2C6AD39}" destId="{76F6DE94-0B62-F04A-9E73-432A9024E6DA}" srcOrd="10" destOrd="0" presId="urn:microsoft.com/office/officeart/2005/8/layout/cycle1"/>
    <dgm:cxn modelId="{EDC38C4C-EBDE-B74C-904E-C3A50B82EEE1}" type="presParOf" srcId="{58425309-DCA4-6E4E-A2D6-010FD2C6AD39}" destId="{DFF607D0-7618-414D-858F-A35BBA164F4B}" srcOrd="11" destOrd="0" presId="urn:microsoft.com/office/officeart/2005/8/layout/cycle1"/>
    <dgm:cxn modelId="{736C0EE1-CC23-BA4F-8BDA-D687740C917D}" type="presParOf" srcId="{58425309-DCA4-6E4E-A2D6-010FD2C6AD39}" destId="{FD45CF8F-A492-9F43-8C75-65AF459A9C8F}" srcOrd="12" destOrd="0" presId="urn:microsoft.com/office/officeart/2005/8/layout/cycle1"/>
    <dgm:cxn modelId="{E4E876D5-43A6-B048-98B6-CF22784DE678}" type="presParOf" srcId="{58425309-DCA4-6E4E-A2D6-010FD2C6AD39}" destId="{C32F7DAF-BBBA-A542-BEFA-81D7053D3AE0}" srcOrd="13" destOrd="0" presId="urn:microsoft.com/office/officeart/2005/8/layout/cycle1"/>
    <dgm:cxn modelId="{AB170D1B-51ED-854B-8EC4-1FCD98452864}" type="presParOf" srcId="{58425309-DCA4-6E4E-A2D6-010FD2C6AD39}" destId="{9855F66A-32E8-734F-9218-92C5133203ED}" srcOrd="14" destOrd="0" presId="urn:microsoft.com/office/officeart/2005/8/layout/cycle1"/>
    <dgm:cxn modelId="{823AA2C1-E972-8342-919B-8A618EC1916F}" type="presParOf" srcId="{58425309-DCA4-6E4E-A2D6-010FD2C6AD39}" destId="{BD51FAF2-A2E9-9F49-866E-137F2F899D37}" srcOrd="15" destOrd="0" presId="urn:microsoft.com/office/officeart/2005/8/layout/cycle1"/>
    <dgm:cxn modelId="{3BDCB980-571C-3D49-B81F-F80FB086F755}" type="presParOf" srcId="{58425309-DCA4-6E4E-A2D6-010FD2C6AD39}" destId="{7C0EB4C2-6D52-2B44-BA20-B1D46F1C7EF9}" srcOrd="16" destOrd="0" presId="urn:microsoft.com/office/officeart/2005/8/layout/cycle1"/>
    <dgm:cxn modelId="{88E3DAA6-3200-B243-9B94-285291932B4D}" type="presParOf" srcId="{58425309-DCA4-6E4E-A2D6-010FD2C6AD39}" destId="{62B73066-FD49-7F43-96FE-681C8A523CEA}" srcOrd="17" destOrd="0" presId="urn:microsoft.com/office/officeart/2005/8/layout/cycle1"/>
    <dgm:cxn modelId="{E9C014A6-5AF3-C546-BDD7-2808DAEEEF77}" type="presParOf" srcId="{58425309-DCA4-6E4E-A2D6-010FD2C6AD39}" destId="{56AD8126-44B6-E841-A072-04B5D5788BC0}" srcOrd="18" destOrd="0" presId="urn:microsoft.com/office/officeart/2005/8/layout/cycle1"/>
    <dgm:cxn modelId="{7204C024-0A90-5A43-83E3-A08F48F4B6AE}" type="presParOf" srcId="{58425309-DCA4-6E4E-A2D6-010FD2C6AD39}" destId="{C5B232EA-E72A-6841-A23A-EABF0323A05E}" srcOrd="19" destOrd="0" presId="urn:microsoft.com/office/officeart/2005/8/layout/cycle1"/>
    <dgm:cxn modelId="{D5015D07-77B8-B947-AEC6-2DC8331EE9BC}" type="presParOf" srcId="{58425309-DCA4-6E4E-A2D6-010FD2C6AD39}" destId="{3853966D-19AC-2141-8E49-E623287A19DB}"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B814AB-7B44-6940-904B-E3DEFCC568A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GB"/>
        </a:p>
      </dgm:t>
    </dgm:pt>
    <dgm:pt modelId="{B167A943-4054-064A-BBAF-8D700EB9239A}">
      <dgm:prSet phldrT="[Text]"/>
      <dgm:spPr/>
      <dgm:t>
        <a:bodyPr/>
        <a:lstStyle/>
        <a:p>
          <a:pPr>
            <a:lnSpc>
              <a:spcPct val="100000"/>
            </a:lnSpc>
            <a:defRPr cap="all"/>
          </a:pPr>
          <a:r>
            <a:rPr lang="en-IN" b="1" i="0" dirty="0"/>
            <a:t>Build trusting partnerships</a:t>
          </a:r>
          <a:endParaRPr lang="en-GB" b="1" dirty="0"/>
        </a:p>
      </dgm:t>
    </dgm:pt>
    <dgm:pt modelId="{09D7B324-828D-F14E-8906-E592B43EC834}" type="parTrans" cxnId="{DC80792E-AC91-B94B-B72F-A2C10F7FDF33}">
      <dgm:prSet/>
      <dgm:spPr/>
      <dgm:t>
        <a:bodyPr/>
        <a:lstStyle/>
        <a:p>
          <a:endParaRPr lang="en-GB"/>
        </a:p>
      </dgm:t>
    </dgm:pt>
    <dgm:pt modelId="{5E1274E1-9EBE-D240-91FF-DD7311A49E75}" type="sibTrans" cxnId="{DC80792E-AC91-B94B-B72F-A2C10F7FDF33}">
      <dgm:prSet/>
      <dgm:spPr/>
      <dgm:t>
        <a:bodyPr/>
        <a:lstStyle/>
        <a:p>
          <a:endParaRPr lang="en-GB"/>
        </a:p>
      </dgm:t>
    </dgm:pt>
    <dgm:pt modelId="{5CA2DF01-5A30-5C46-95DE-8E941BE56C8A}">
      <dgm:prSet phldrT="[Text]"/>
      <dgm:spPr/>
      <dgm:t>
        <a:bodyPr/>
        <a:lstStyle/>
        <a:p>
          <a:pPr>
            <a:lnSpc>
              <a:spcPct val="100000"/>
            </a:lnSpc>
            <a:defRPr cap="all"/>
          </a:pPr>
          <a:r>
            <a:rPr lang="en-IN" b="1" i="0" dirty="0"/>
            <a:t>Support awareness-raising</a:t>
          </a:r>
        </a:p>
      </dgm:t>
    </dgm:pt>
    <dgm:pt modelId="{61C431C6-2E4A-DC41-8D7E-FD2454F3E160}" type="parTrans" cxnId="{A56C66C3-B239-3A4A-A503-9CAB7287485C}">
      <dgm:prSet/>
      <dgm:spPr/>
      <dgm:t>
        <a:bodyPr/>
        <a:lstStyle/>
        <a:p>
          <a:endParaRPr lang="en-GB"/>
        </a:p>
      </dgm:t>
    </dgm:pt>
    <dgm:pt modelId="{5E4D29D0-A1E9-804B-9B0D-1A1962DB983C}" type="sibTrans" cxnId="{A56C66C3-B239-3A4A-A503-9CAB7287485C}">
      <dgm:prSet/>
      <dgm:spPr/>
      <dgm:t>
        <a:bodyPr/>
        <a:lstStyle/>
        <a:p>
          <a:endParaRPr lang="en-GB"/>
        </a:p>
      </dgm:t>
    </dgm:pt>
    <dgm:pt modelId="{2AB8C5C7-C68B-1845-B758-16BD50F18BAE}">
      <dgm:prSet phldrT="[Text]"/>
      <dgm:spPr/>
      <dgm:t>
        <a:bodyPr/>
        <a:lstStyle/>
        <a:p>
          <a:pPr>
            <a:lnSpc>
              <a:spcPct val="100000"/>
            </a:lnSpc>
            <a:defRPr cap="all"/>
          </a:pPr>
          <a:r>
            <a:rPr lang="en-IN" b="1" i="0" dirty="0"/>
            <a:t>Share evidence for policy influencing</a:t>
          </a:r>
        </a:p>
      </dgm:t>
    </dgm:pt>
    <dgm:pt modelId="{59EDF61E-15B7-EB45-9377-885358E7722A}" type="parTrans" cxnId="{2A2FABDF-D1FD-B34F-B750-0C65B7A9D5F6}">
      <dgm:prSet/>
      <dgm:spPr/>
      <dgm:t>
        <a:bodyPr/>
        <a:lstStyle/>
        <a:p>
          <a:endParaRPr lang="en-GB"/>
        </a:p>
      </dgm:t>
    </dgm:pt>
    <dgm:pt modelId="{B6DF1C50-A71E-AD47-A4FE-99A455C4611B}" type="sibTrans" cxnId="{2A2FABDF-D1FD-B34F-B750-0C65B7A9D5F6}">
      <dgm:prSet/>
      <dgm:spPr/>
      <dgm:t>
        <a:bodyPr/>
        <a:lstStyle/>
        <a:p>
          <a:endParaRPr lang="en-GB"/>
        </a:p>
      </dgm:t>
    </dgm:pt>
    <dgm:pt modelId="{6AF789D7-839D-3B45-81B2-3B56B5296A6D}">
      <dgm:prSet phldrT="[Text]"/>
      <dgm:spPr/>
      <dgm:t>
        <a:bodyPr/>
        <a:lstStyle/>
        <a:p>
          <a:pPr>
            <a:lnSpc>
              <a:spcPct val="100000"/>
            </a:lnSpc>
            <a:defRPr cap="all"/>
          </a:pPr>
          <a:r>
            <a:rPr lang="en-IN" b="1" i="0" dirty="0"/>
            <a:t>Recognise &amp; value experiential knowledge</a:t>
          </a:r>
          <a:endParaRPr lang="en-GB" b="1" dirty="0"/>
        </a:p>
      </dgm:t>
    </dgm:pt>
    <dgm:pt modelId="{9B03EA0A-3C51-9B48-956C-8A7D8F044ED3}" type="parTrans" cxnId="{17C391B0-4B04-664F-AA86-B4D0F5CCC6F8}">
      <dgm:prSet/>
      <dgm:spPr/>
      <dgm:t>
        <a:bodyPr/>
        <a:lstStyle/>
        <a:p>
          <a:endParaRPr lang="en-GB"/>
        </a:p>
      </dgm:t>
    </dgm:pt>
    <dgm:pt modelId="{9AC10FBE-0759-C043-86D7-584D1E4B9831}" type="sibTrans" cxnId="{17C391B0-4B04-664F-AA86-B4D0F5CCC6F8}">
      <dgm:prSet/>
      <dgm:spPr/>
      <dgm:t>
        <a:bodyPr/>
        <a:lstStyle/>
        <a:p>
          <a:endParaRPr lang="en-GB"/>
        </a:p>
      </dgm:t>
    </dgm:pt>
    <dgm:pt modelId="{BB6314FF-8CCA-EE4B-B8C2-9678DC8BC739}">
      <dgm:prSet phldrT="[Text]"/>
      <dgm:spPr/>
      <dgm:t>
        <a:bodyPr/>
        <a:lstStyle/>
        <a:p>
          <a:pPr>
            <a:lnSpc>
              <a:spcPct val="100000"/>
            </a:lnSpc>
            <a:defRPr cap="all"/>
          </a:pPr>
          <a:r>
            <a:rPr lang="en-IN" b="1" i="0" dirty="0"/>
            <a:t>Jointly frame Research Questions</a:t>
          </a:r>
        </a:p>
      </dgm:t>
    </dgm:pt>
    <dgm:pt modelId="{F1A61F2A-B1D1-2B4E-A5C9-9D1C83B8A9D8}" type="parTrans" cxnId="{318B2412-CB7A-DB48-91AE-7FC0EF915142}">
      <dgm:prSet/>
      <dgm:spPr/>
      <dgm:t>
        <a:bodyPr/>
        <a:lstStyle/>
        <a:p>
          <a:endParaRPr lang="en-GB"/>
        </a:p>
      </dgm:t>
    </dgm:pt>
    <dgm:pt modelId="{4366748A-BC59-684D-A621-402258BF82AA}" type="sibTrans" cxnId="{318B2412-CB7A-DB48-91AE-7FC0EF915142}">
      <dgm:prSet/>
      <dgm:spPr/>
      <dgm:t>
        <a:bodyPr/>
        <a:lstStyle/>
        <a:p>
          <a:endParaRPr lang="en-GB"/>
        </a:p>
      </dgm:t>
    </dgm:pt>
    <dgm:pt modelId="{348875FD-CB39-8446-A783-032B6A5BAAAF}">
      <dgm:prSet phldrT="[Text]"/>
      <dgm:spPr/>
      <dgm:t>
        <a:bodyPr/>
        <a:lstStyle/>
        <a:p>
          <a:pPr>
            <a:lnSpc>
              <a:spcPct val="100000"/>
            </a:lnSpc>
            <a:defRPr cap="all"/>
          </a:pPr>
          <a:r>
            <a:rPr lang="en-IN" b="1" i="0" dirty="0"/>
            <a:t>Involve in data-collection &amp; analysis</a:t>
          </a:r>
        </a:p>
      </dgm:t>
    </dgm:pt>
    <dgm:pt modelId="{5B8BA034-8C5E-2B4E-9D0D-98652670774C}" type="parTrans" cxnId="{5698404B-62A6-B044-9DCC-F9476579C102}">
      <dgm:prSet/>
      <dgm:spPr/>
      <dgm:t>
        <a:bodyPr/>
        <a:lstStyle/>
        <a:p>
          <a:endParaRPr lang="en-GB"/>
        </a:p>
      </dgm:t>
    </dgm:pt>
    <dgm:pt modelId="{454AC159-A46D-9943-97EE-D1CC4146FDE3}" type="sibTrans" cxnId="{5698404B-62A6-B044-9DCC-F9476579C102}">
      <dgm:prSet/>
      <dgm:spPr/>
      <dgm:t>
        <a:bodyPr/>
        <a:lstStyle/>
        <a:p>
          <a:endParaRPr lang="en-GB"/>
        </a:p>
      </dgm:t>
    </dgm:pt>
    <dgm:pt modelId="{34DE4CAA-2FB7-DD43-9C87-F95EC4A8F87D}">
      <dgm:prSet phldrT="[Text]"/>
      <dgm:spPr/>
      <dgm:t>
        <a:bodyPr/>
        <a:lstStyle/>
        <a:p>
          <a:pPr>
            <a:lnSpc>
              <a:spcPct val="100000"/>
            </a:lnSpc>
            <a:defRPr cap="all"/>
          </a:pPr>
          <a:r>
            <a:rPr lang="en-IN" b="1" i="0" dirty="0"/>
            <a:t>Use multiple methods of dissemination of findings</a:t>
          </a:r>
        </a:p>
      </dgm:t>
    </dgm:pt>
    <dgm:pt modelId="{F772B898-F4A0-5343-839E-DDDD517E73FE}" type="parTrans" cxnId="{706D9BE2-EE6C-6645-88B1-64307074B6B2}">
      <dgm:prSet/>
      <dgm:spPr/>
      <dgm:t>
        <a:bodyPr/>
        <a:lstStyle/>
        <a:p>
          <a:endParaRPr lang="en-GB"/>
        </a:p>
      </dgm:t>
    </dgm:pt>
    <dgm:pt modelId="{3D8A075A-9B5A-EB4F-AF13-B4157E934952}" type="sibTrans" cxnId="{706D9BE2-EE6C-6645-88B1-64307074B6B2}">
      <dgm:prSet/>
      <dgm:spPr/>
      <dgm:t>
        <a:bodyPr/>
        <a:lstStyle/>
        <a:p>
          <a:endParaRPr lang="en-GB"/>
        </a:p>
      </dgm:t>
    </dgm:pt>
    <dgm:pt modelId="{F3A71DFF-561F-42BF-A5F8-9F09911F9FF1}" type="pres">
      <dgm:prSet presAssocID="{C4B814AB-7B44-6940-904B-E3DEFCC568AB}" presName="root" presStyleCnt="0">
        <dgm:presLayoutVars>
          <dgm:dir/>
          <dgm:resizeHandles val="exact"/>
        </dgm:presLayoutVars>
      </dgm:prSet>
      <dgm:spPr/>
    </dgm:pt>
    <dgm:pt modelId="{484DE793-CA0E-4EE0-A94A-645A6A3D2E20}" type="pres">
      <dgm:prSet presAssocID="{B167A943-4054-064A-BBAF-8D700EB9239A}" presName="compNode" presStyleCnt="0"/>
      <dgm:spPr/>
    </dgm:pt>
    <dgm:pt modelId="{ED69804D-2B67-49B4-BF6E-38BE2D2B5DCA}" type="pres">
      <dgm:prSet presAssocID="{B167A943-4054-064A-BBAF-8D700EB9239A}" presName="iconBgRect" presStyleLbl="bgShp" presStyleIdx="0" presStyleCnt="7"/>
      <dgm:spPr>
        <a:prstGeom prst="round2DiagRect">
          <a:avLst>
            <a:gd name="adj1" fmla="val 29727"/>
            <a:gd name="adj2" fmla="val 0"/>
          </a:avLst>
        </a:prstGeom>
      </dgm:spPr>
    </dgm:pt>
    <dgm:pt modelId="{6200C77D-9318-45AA-A021-BBA9F615BB80}" type="pres">
      <dgm:prSet presAssocID="{B167A943-4054-064A-BBAF-8D700EB9239A}" presName="iconRect" presStyleLbl="node1" presStyleIdx="0" presStyleCnt="7"/>
      <dgm:spPr>
        <a:ln>
          <a:noFill/>
        </a:ln>
      </dgm:spPr>
    </dgm:pt>
    <dgm:pt modelId="{2A991F51-78C2-4636-BCAC-5F8EF96C7031}" type="pres">
      <dgm:prSet presAssocID="{B167A943-4054-064A-BBAF-8D700EB9239A}" presName="spaceRect" presStyleCnt="0"/>
      <dgm:spPr/>
    </dgm:pt>
    <dgm:pt modelId="{EB296CDA-50D8-4F5C-A345-901D4F46E0AA}" type="pres">
      <dgm:prSet presAssocID="{B167A943-4054-064A-BBAF-8D700EB9239A}" presName="textRect" presStyleLbl="revTx" presStyleIdx="0" presStyleCnt="7">
        <dgm:presLayoutVars>
          <dgm:chMax val="1"/>
          <dgm:chPref val="1"/>
        </dgm:presLayoutVars>
      </dgm:prSet>
      <dgm:spPr/>
    </dgm:pt>
    <dgm:pt modelId="{DBB85A7D-4784-4EBE-85DB-A1F2936FB0D8}" type="pres">
      <dgm:prSet presAssocID="{5E1274E1-9EBE-D240-91FF-DD7311A49E75}" presName="sibTrans" presStyleCnt="0"/>
      <dgm:spPr/>
    </dgm:pt>
    <dgm:pt modelId="{1A25BBC6-0587-4FA2-BB55-63C7AF4D6F17}" type="pres">
      <dgm:prSet presAssocID="{6AF789D7-839D-3B45-81B2-3B56B5296A6D}" presName="compNode" presStyleCnt="0"/>
      <dgm:spPr/>
    </dgm:pt>
    <dgm:pt modelId="{8BA84D42-CD08-4B5F-B23E-C7CD95C3E415}" type="pres">
      <dgm:prSet presAssocID="{6AF789D7-839D-3B45-81B2-3B56B5296A6D}" presName="iconBgRect" presStyleLbl="bgShp" presStyleIdx="1" presStyleCnt="7"/>
      <dgm:spPr>
        <a:prstGeom prst="round2DiagRect">
          <a:avLst>
            <a:gd name="adj1" fmla="val 29727"/>
            <a:gd name="adj2" fmla="val 0"/>
          </a:avLst>
        </a:prstGeom>
      </dgm:spPr>
    </dgm:pt>
    <dgm:pt modelId="{83804492-1D60-4214-9359-D3A7A4C20494}" type="pres">
      <dgm:prSet presAssocID="{6AF789D7-839D-3B45-81B2-3B56B5296A6D}" presName="iconRect" presStyleLbl="node1" presStyleIdx="1" presStyleCnt="7"/>
      <dgm:spPr>
        <a:ln>
          <a:noFill/>
        </a:ln>
      </dgm:spPr>
    </dgm:pt>
    <dgm:pt modelId="{5BFA94A8-7C44-4CB9-A26C-965412A81213}" type="pres">
      <dgm:prSet presAssocID="{6AF789D7-839D-3B45-81B2-3B56B5296A6D}" presName="spaceRect" presStyleCnt="0"/>
      <dgm:spPr/>
    </dgm:pt>
    <dgm:pt modelId="{AC335FCE-3D98-4D0C-BD47-7DABE5B3285D}" type="pres">
      <dgm:prSet presAssocID="{6AF789D7-839D-3B45-81B2-3B56B5296A6D}" presName="textRect" presStyleLbl="revTx" presStyleIdx="1" presStyleCnt="7">
        <dgm:presLayoutVars>
          <dgm:chMax val="1"/>
          <dgm:chPref val="1"/>
        </dgm:presLayoutVars>
      </dgm:prSet>
      <dgm:spPr/>
    </dgm:pt>
    <dgm:pt modelId="{2C0920D2-C648-4E81-95A9-5AB7E6219615}" type="pres">
      <dgm:prSet presAssocID="{9AC10FBE-0759-C043-86D7-584D1E4B9831}" presName="sibTrans" presStyleCnt="0"/>
      <dgm:spPr/>
    </dgm:pt>
    <dgm:pt modelId="{D4B8F5C3-93AB-4DFF-B94B-94E0929167F0}" type="pres">
      <dgm:prSet presAssocID="{BB6314FF-8CCA-EE4B-B8C2-9678DC8BC739}" presName="compNode" presStyleCnt="0"/>
      <dgm:spPr/>
    </dgm:pt>
    <dgm:pt modelId="{5E5E5D21-0062-46DF-A8D5-0C4B0F2EEABB}" type="pres">
      <dgm:prSet presAssocID="{BB6314FF-8CCA-EE4B-B8C2-9678DC8BC739}" presName="iconBgRect" presStyleLbl="bgShp" presStyleIdx="2" presStyleCnt="7"/>
      <dgm:spPr>
        <a:prstGeom prst="round2DiagRect">
          <a:avLst>
            <a:gd name="adj1" fmla="val 29727"/>
            <a:gd name="adj2" fmla="val 0"/>
          </a:avLst>
        </a:prstGeom>
      </dgm:spPr>
    </dgm:pt>
    <dgm:pt modelId="{BD4A895A-58BB-41AA-B5D4-850F66BF489B}" type="pres">
      <dgm:prSet presAssocID="{BB6314FF-8CCA-EE4B-B8C2-9678DC8BC739}" presName="iconRect" presStyleLbl="node1" presStyleIdx="2"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F1A2046E-D98C-4308-8370-07FF3D31F738}" type="pres">
      <dgm:prSet presAssocID="{BB6314FF-8CCA-EE4B-B8C2-9678DC8BC739}" presName="spaceRect" presStyleCnt="0"/>
      <dgm:spPr/>
    </dgm:pt>
    <dgm:pt modelId="{DFBAA59F-9123-4884-A92F-3171F0E12F2E}" type="pres">
      <dgm:prSet presAssocID="{BB6314FF-8CCA-EE4B-B8C2-9678DC8BC739}" presName="textRect" presStyleLbl="revTx" presStyleIdx="2" presStyleCnt="7">
        <dgm:presLayoutVars>
          <dgm:chMax val="1"/>
          <dgm:chPref val="1"/>
        </dgm:presLayoutVars>
      </dgm:prSet>
      <dgm:spPr/>
    </dgm:pt>
    <dgm:pt modelId="{ECF9FB9B-B936-423B-BAC2-BC724F4885E3}" type="pres">
      <dgm:prSet presAssocID="{4366748A-BC59-684D-A621-402258BF82AA}" presName="sibTrans" presStyleCnt="0"/>
      <dgm:spPr/>
    </dgm:pt>
    <dgm:pt modelId="{7DE1072C-2413-4031-A379-B564D09784F5}" type="pres">
      <dgm:prSet presAssocID="{348875FD-CB39-8446-A783-032B6A5BAAAF}" presName="compNode" presStyleCnt="0"/>
      <dgm:spPr/>
    </dgm:pt>
    <dgm:pt modelId="{52F559C0-DC9D-452E-87C3-43DAF1112D50}" type="pres">
      <dgm:prSet presAssocID="{348875FD-CB39-8446-A783-032B6A5BAAAF}" presName="iconBgRect" presStyleLbl="bgShp" presStyleIdx="3" presStyleCnt="7"/>
      <dgm:spPr>
        <a:prstGeom prst="round2DiagRect">
          <a:avLst>
            <a:gd name="adj1" fmla="val 29727"/>
            <a:gd name="adj2" fmla="val 0"/>
          </a:avLst>
        </a:prstGeom>
      </dgm:spPr>
    </dgm:pt>
    <dgm:pt modelId="{0983E56F-00FB-45BA-9C75-1517BD23C609}" type="pres">
      <dgm:prSet presAssocID="{348875FD-CB39-8446-A783-032B6A5BAAAF}" presName="iconRect" presStyleLbl="node1" presStyleIdx="3"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0A2005F4-41EE-4206-982F-172266B2FA04}" type="pres">
      <dgm:prSet presAssocID="{348875FD-CB39-8446-A783-032B6A5BAAAF}" presName="spaceRect" presStyleCnt="0"/>
      <dgm:spPr/>
    </dgm:pt>
    <dgm:pt modelId="{8116645E-06A2-4DD5-8CCC-5B4124343823}" type="pres">
      <dgm:prSet presAssocID="{348875FD-CB39-8446-A783-032B6A5BAAAF}" presName="textRect" presStyleLbl="revTx" presStyleIdx="3" presStyleCnt="7">
        <dgm:presLayoutVars>
          <dgm:chMax val="1"/>
          <dgm:chPref val="1"/>
        </dgm:presLayoutVars>
      </dgm:prSet>
      <dgm:spPr/>
    </dgm:pt>
    <dgm:pt modelId="{89ED39BD-38C5-4A4E-848D-1E17E2D91E4A}" type="pres">
      <dgm:prSet presAssocID="{454AC159-A46D-9943-97EE-D1CC4146FDE3}" presName="sibTrans" presStyleCnt="0"/>
      <dgm:spPr/>
    </dgm:pt>
    <dgm:pt modelId="{9DC24394-5BD4-40F9-9C34-22988D84851A}" type="pres">
      <dgm:prSet presAssocID="{34DE4CAA-2FB7-DD43-9C87-F95EC4A8F87D}" presName="compNode" presStyleCnt="0"/>
      <dgm:spPr/>
    </dgm:pt>
    <dgm:pt modelId="{D495717C-47A4-4E93-B804-56D992D90342}" type="pres">
      <dgm:prSet presAssocID="{34DE4CAA-2FB7-DD43-9C87-F95EC4A8F87D}" presName="iconBgRect" presStyleLbl="bgShp" presStyleIdx="4" presStyleCnt="7"/>
      <dgm:spPr>
        <a:prstGeom prst="round2DiagRect">
          <a:avLst>
            <a:gd name="adj1" fmla="val 29727"/>
            <a:gd name="adj2" fmla="val 0"/>
          </a:avLst>
        </a:prstGeom>
      </dgm:spPr>
    </dgm:pt>
    <dgm:pt modelId="{F32727D0-C420-457C-99B8-F4E5EF94E8CB}" type="pres">
      <dgm:prSet presAssocID="{34DE4CAA-2FB7-DD43-9C87-F95EC4A8F87D}" presName="iconRect" presStyleLbl="node1" presStyleIdx="4"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lp"/>
        </a:ext>
      </dgm:extLst>
    </dgm:pt>
    <dgm:pt modelId="{3A297CA5-39AD-484E-A735-8E81940F2AE8}" type="pres">
      <dgm:prSet presAssocID="{34DE4CAA-2FB7-DD43-9C87-F95EC4A8F87D}" presName="spaceRect" presStyleCnt="0"/>
      <dgm:spPr/>
    </dgm:pt>
    <dgm:pt modelId="{7C2EE6C7-776A-4747-9D89-6C54CCFAB349}" type="pres">
      <dgm:prSet presAssocID="{34DE4CAA-2FB7-DD43-9C87-F95EC4A8F87D}" presName="textRect" presStyleLbl="revTx" presStyleIdx="4" presStyleCnt="7">
        <dgm:presLayoutVars>
          <dgm:chMax val="1"/>
          <dgm:chPref val="1"/>
        </dgm:presLayoutVars>
      </dgm:prSet>
      <dgm:spPr/>
    </dgm:pt>
    <dgm:pt modelId="{B7956150-4F51-4BD3-B7B0-EF6EECDE50D6}" type="pres">
      <dgm:prSet presAssocID="{3D8A075A-9B5A-EB4F-AF13-B4157E934952}" presName="sibTrans" presStyleCnt="0"/>
      <dgm:spPr/>
    </dgm:pt>
    <dgm:pt modelId="{34767D16-2911-4CF3-8C49-ABD84FA6B1F4}" type="pres">
      <dgm:prSet presAssocID="{5CA2DF01-5A30-5C46-95DE-8E941BE56C8A}" presName="compNode" presStyleCnt="0"/>
      <dgm:spPr/>
    </dgm:pt>
    <dgm:pt modelId="{F7074E7B-49B1-439E-822B-DCA68C50A092}" type="pres">
      <dgm:prSet presAssocID="{5CA2DF01-5A30-5C46-95DE-8E941BE56C8A}" presName="iconBgRect" presStyleLbl="bgShp" presStyleIdx="5" presStyleCnt="7"/>
      <dgm:spPr>
        <a:prstGeom prst="round2DiagRect">
          <a:avLst>
            <a:gd name="adj1" fmla="val 29727"/>
            <a:gd name="adj2" fmla="val 0"/>
          </a:avLst>
        </a:prstGeom>
      </dgm:spPr>
    </dgm:pt>
    <dgm:pt modelId="{9EA69AB1-5468-43A9-B55F-8E98B7261240}" type="pres">
      <dgm:prSet presAssocID="{5CA2DF01-5A30-5C46-95DE-8E941BE56C8A}" presName="iconRect" presStyleLbl="node1" presStyleIdx="5"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atistics"/>
        </a:ext>
      </dgm:extLst>
    </dgm:pt>
    <dgm:pt modelId="{44B97CE3-042B-4A7C-873B-AEF559552025}" type="pres">
      <dgm:prSet presAssocID="{5CA2DF01-5A30-5C46-95DE-8E941BE56C8A}" presName="spaceRect" presStyleCnt="0"/>
      <dgm:spPr/>
    </dgm:pt>
    <dgm:pt modelId="{88A3D509-2AE8-413C-9349-668D5531AD58}" type="pres">
      <dgm:prSet presAssocID="{5CA2DF01-5A30-5C46-95DE-8E941BE56C8A}" presName="textRect" presStyleLbl="revTx" presStyleIdx="5" presStyleCnt="7">
        <dgm:presLayoutVars>
          <dgm:chMax val="1"/>
          <dgm:chPref val="1"/>
        </dgm:presLayoutVars>
      </dgm:prSet>
      <dgm:spPr/>
    </dgm:pt>
    <dgm:pt modelId="{FA0E5FA1-8566-4D98-A016-E305AB643B5E}" type="pres">
      <dgm:prSet presAssocID="{5E4D29D0-A1E9-804B-9B0D-1A1962DB983C}" presName="sibTrans" presStyleCnt="0"/>
      <dgm:spPr/>
    </dgm:pt>
    <dgm:pt modelId="{C97AE485-67EC-4166-8CC6-20BC404811D6}" type="pres">
      <dgm:prSet presAssocID="{2AB8C5C7-C68B-1845-B758-16BD50F18BAE}" presName="compNode" presStyleCnt="0"/>
      <dgm:spPr/>
    </dgm:pt>
    <dgm:pt modelId="{9E35D131-1F4C-407E-BBBC-C5843B17BC77}" type="pres">
      <dgm:prSet presAssocID="{2AB8C5C7-C68B-1845-B758-16BD50F18BAE}" presName="iconBgRect" presStyleLbl="bgShp" presStyleIdx="6" presStyleCnt="7"/>
      <dgm:spPr>
        <a:prstGeom prst="round2DiagRect">
          <a:avLst>
            <a:gd name="adj1" fmla="val 29727"/>
            <a:gd name="adj2" fmla="val 0"/>
          </a:avLst>
        </a:prstGeom>
      </dgm:spPr>
    </dgm:pt>
    <dgm:pt modelId="{05833FC0-A60E-403D-A82F-27CCB1837BB2}" type="pres">
      <dgm:prSet presAssocID="{2AB8C5C7-C68B-1845-B758-16BD50F18BAE}" presName="iconRect" presStyleLbl="node1" presStyleIdx="6"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gnifying glass"/>
        </a:ext>
      </dgm:extLst>
    </dgm:pt>
    <dgm:pt modelId="{C505F55D-7F97-433C-AF0D-E84E54A5A5CD}" type="pres">
      <dgm:prSet presAssocID="{2AB8C5C7-C68B-1845-B758-16BD50F18BAE}" presName="spaceRect" presStyleCnt="0"/>
      <dgm:spPr/>
    </dgm:pt>
    <dgm:pt modelId="{8C87EA19-2D22-4985-A7BF-C655E2B2F15F}" type="pres">
      <dgm:prSet presAssocID="{2AB8C5C7-C68B-1845-B758-16BD50F18BAE}" presName="textRect" presStyleLbl="revTx" presStyleIdx="6" presStyleCnt="7">
        <dgm:presLayoutVars>
          <dgm:chMax val="1"/>
          <dgm:chPref val="1"/>
        </dgm:presLayoutVars>
      </dgm:prSet>
      <dgm:spPr/>
    </dgm:pt>
  </dgm:ptLst>
  <dgm:cxnLst>
    <dgm:cxn modelId="{318B2412-CB7A-DB48-91AE-7FC0EF915142}" srcId="{C4B814AB-7B44-6940-904B-E3DEFCC568AB}" destId="{BB6314FF-8CCA-EE4B-B8C2-9678DC8BC739}" srcOrd="2" destOrd="0" parTransId="{F1A61F2A-B1D1-2B4E-A5C9-9D1C83B8A9D8}" sibTransId="{4366748A-BC59-684D-A621-402258BF82AA}"/>
    <dgm:cxn modelId="{C4518D1B-B7F6-524E-9A71-A1010AD6699E}" type="presOf" srcId="{348875FD-CB39-8446-A783-032B6A5BAAAF}" destId="{8116645E-06A2-4DD5-8CCC-5B4124343823}" srcOrd="0" destOrd="0" presId="urn:microsoft.com/office/officeart/2018/5/layout/IconLeafLabelList"/>
    <dgm:cxn modelId="{DC80792E-AC91-B94B-B72F-A2C10F7FDF33}" srcId="{C4B814AB-7B44-6940-904B-E3DEFCC568AB}" destId="{B167A943-4054-064A-BBAF-8D700EB9239A}" srcOrd="0" destOrd="0" parTransId="{09D7B324-828D-F14E-8906-E592B43EC834}" sibTransId="{5E1274E1-9EBE-D240-91FF-DD7311A49E75}"/>
    <dgm:cxn modelId="{BFE2D45B-7BEB-E243-9613-B34E407462DF}" type="presOf" srcId="{34DE4CAA-2FB7-DD43-9C87-F95EC4A8F87D}" destId="{7C2EE6C7-776A-4747-9D89-6C54CCFAB349}" srcOrd="0" destOrd="0" presId="urn:microsoft.com/office/officeart/2018/5/layout/IconLeafLabelList"/>
    <dgm:cxn modelId="{037C565C-79DA-8247-940D-2A6C544A0049}" type="presOf" srcId="{5CA2DF01-5A30-5C46-95DE-8E941BE56C8A}" destId="{88A3D509-2AE8-413C-9349-668D5531AD58}" srcOrd="0" destOrd="0" presId="urn:microsoft.com/office/officeart/2018/5/layout/IconLeafLabelList"/>
    <dgm:cxn modelId="{63B0665E-E7CE-B14B-82AC-87973AF8D5A8}" type="presOf" srcId="{2AB8C5C7-C68B-1845-B758-16BD50F18BAE}" destId="{8C87EA19-2D22-4985-A7BF-C655E2B2F15F}" srcOrd="0" destOrd="0" presId="urn:microsoft.com/office/officeart/2018/5/layout/IconLeafLabelList"/>
    <dgm:cxn modelId="{5D2C5042-630F-E546-9628-A4B530A325FD}" type="presOf" srcId="{B167A943-4054-064A-BBAF-8D700EB9239A}" destId="{EB296CDA-50D8-4F5C-A345-901D4F46E0AA}" srcOrd="0" destOrd="0" presId="urn:microsoft.com/office/officeart/2018/5/layout/IconLeafLabelList"/>
    <dgm:cxn modelId="{4165F542-D34A-9B48-94C1-8305E232A2A9}" type="presOf" srcId="{6AF789D7-839D-3B45-81B2-3B56B5296A6D}" destId="{AC335FCE-3D98-4D0C-BD47-7DABE5B3285D}" srcOrd="0" destOrd="0" presId="urn:microsoft.com/office/officeart/2018/5/layout/IconLeafLabelList"/>
    <dgm:cxn modelId="{5698404B-62A6-B044-9DCC-F9476579C102}" srcId="{C4B814AB-7B44-6940-904B-E3DEFCC568AB}" destId="{348875FD-CB39-8446-A783-032B6A5BAAAF}" srcOrd="3" destOrd="0" parTransId="{5B8BA034-8C5E-2B4E-9D0D-98652670774C}" sibTransId="{454AC159-A46D-9943-97EE-D1CC4146FDE3}"/>
    <dgm:cxn modelId="{734DE04B-14A6-5844-8E7C-63F44CD2E37A}" type="presOf" srcId="{BB6314FF-8CCA-EE4B-B8C2-9678DC8BC739}" destId="{DFBAA59F-9123-4884-A92F-3171F0E12F2E}" srcOrd="0" destOrd="0" presId="urn:microsoft.com/office/officeart/2018/5/layout/IconLeafLabelList"/>
    <dgm:cxn modelId="{17C391B0-4B04-664F-AA86-B4D0F5CCC6F8}" srcId="{C4B814AB-7B44-6940-904B-E3DEFCC568AB}" destId="{6AF789D7-839D-3B45-81B2-3B56B5296A6D}" srcOrd="1" destOrd="0" parTransId="{9B03EA0A-3C51-9B48-956C-8A7D8F044ED3}" sibTransId="{9AC10FBE-0759-C043-86D7-584D1E4B9831}"/>
    <dgm:cxn modelId="{A56C66C3-B239-3A4A-A503-9CAB7287485C}" srcId="{C4B814AB-7B44-6940-904B-E3DEFCC568AB}" destId="{5CA2DF01-5A30-5C46-95DE-8E941BE56C8A}" srcOrd="5" destOrd="0" parTransId="{61C431C6-2E4A-DC41-8D7E-FD2454F3E160}" sibTransId="{5E4D29D0-A1E9-804B-9B0D-1A1962DB983C}"/>
    <dgm:cxn modelId="{2A2FABDF-D1FD-B34F-B750-0C65B7A9D5F6}" srcId="{C4B814AB-7B44-6940-904B-E3DEFCC568AB}" destId="{2AB8C5C7-C68B-1845-B758-16BD50F18BAE}" srcOrd="6" destOrd="0" parTransId="{59EDF61E-15B7-EB45-9377-885358E7722A}" sibTransId="{B6DF1C50-A71E-AD47-A4FE-99A455C4611B}"/>
    <dgm:cxn modelId="{80E171E0-AAF2-E945-AB32-502015254805}" type="presOf" srcId="{C4B814AB-7B44-6940-904B-E3DEFCC568AB}" destId="{F3A71DFF-561F-42BF-A5F8-9F09911F9FF1}" srcOrd="0" destOrd="0" presId="urn:microsoft.com/office/officeart/2018/5/layout/IconLeafLabelList"/>
    <dgm:cxn modelId="{706D9BE2-EE6C-6645-88B1-64307074B6B2}" srcId="{C4B814AB-7B44-6940-904B-E3DEFCC568AB}" destId="{34DE4CAA-2FB7-DD43-9C87-F95EC4A8F87D}" srcOrd="4" destOrd="0" parTransId="{F772B898-F4A0-5343-839E-DDDD517E73FE}" sibTransId="{3D8A075A-9B5A-EB4F-AF13-B4157E934952}"/>
    <dgm:cxn modelId="{C3600140-97DB-F84E-9A1E-F35E65048BCC}" type="presParOf" srcId="{F3A71DFF-561F-42BF-A5F8-9F09911F9FF1}" destId="{484DE793-CA0E-4EE0-A94A-645A6A3D2E20}" srcOrd="0" destOrd="0" presId="urn:microsoft.com/office/officeart/2018/5/layout/IconLeafLabelList"/>
    <dgm:cxn modelId="{B376D010-7A80-C34A-BA6C-ABBBDCFBD49C}" type="presParOf" srcId="{484DE793-CA0E-4EE0-A94A-645A6A3D2E20}" destId="{ED69804D-2B67-49B4-BF6E-38BE2D2B5DCA}" srcOrd="0" destOrd="0" presId="urn:microsoft.com/office/officeart/2018/5/layout/IconLeafLabelList"/>
    <dgm:cxn modelId="{C2B78885-7567-3A44-B3C3-0AD758B111A6}" type="presParOf" srcId="{484DE793-CA0E-4EE0-A94A-645A6A3D2E20}" destId="{6200C77D-9318-45AA-A021-BBA9F615BB80}" srcOrd="1" destOrd="0" presId="urn:microsoft.com/office/officeart/2018/5/layout/IconLeafLabelList"/>
    <dgm:cxn modelId="{6D819702-5733-D74D-856E-D900345468C4}" type="presParOf" srcId="{484DE793-CA0E-4EE0-A94A-645A6A3D2E20}" destId="{2A991F51-78C2-4636-BCAC-5F8EF96C7031}" srcOrd="2" destOrd="0" presId="urn:microsoft.com/office/officeart/2018/5/layout/IconLeafLabelList"/>
    <dgm:cxn modelId="{C1605EB9-480E-6B49-8FBB-90249E6FFD23}" type="presParOf" srcId="{484DE793-CA0E-4EE0-A94A-645A6A3D2E20}" destId="{EB296CDA-50D8-4F5C-A345-901D4F46E0AA}" srcOrd="3" destOrd="0" presId="urn:microsoft.com/office/officeart/2018/5/layout/IconLeafLabelList"/>
    <dgm:cxn modelId="{6D14AED8-6A5E-3742-8B47-C5C832855C95}" type="presParOf" srcId="{F3A71DFF-561F-42BF-A5F8-9F09911F9FF1}" destId="{DBB85A7D-4784-4EBE-85DB-A1F2936FB0D8}" srcOrd="1" destOrd="0" presId="urn:microsoft.com/office/officeart/2018/5/layout/IconLeafLabelList"/>
    <dgm:cxn modelId="{E313DD08-28D5-2047-A3F9-DFA7CBD6DAFB}" type="presParOf" srcId="{F3A71DFF-561F-42BF-A5F8-9F09911F9FF1}" destId="{1A25BBC6-0587-4FA2-BB55-63C7AF4D6F17}" srcOrd="2" destOrd="0" presId="urn:microsoft.com/office/officeart/2018/5/layout/IconLeafLabelList"/>
    <dgm:cxn modelId="{402AA702-C300-FD45-9FFC-08F5FD992323}" type="presParOf" srcId="{1A25BBC6-0587-4FA2-BB55-63C7AF4D6F17}" destId="{8BA84D42-CD08-4B5F-B23E-C7CD95C3E415}" srcOrd="0" destOrd="0" presId="urn:microsoft.com/office/officeart/2018/5/layout/IconLeafLabelList"/>
    <dgm:cxn modelId="{F876477D-B26D-4C40-99E1-C105C67147BA}" type="presParOf" srcId="{1A25BBC6-0587-4FA2-BB55-63C7AF4D6F17}" destId="{83804492-1D60-4214-9359-D3A7A4C20494}" srcOrd="1" destOrd="0" presId="urn:microsoft.com/office/officeart/2018/5/layout/IconLeafLabelList"/>
    <dgm:cxn modelId="{31E3475D-EA49-A54A-A62C-8E58EE64F3CF}" type="presParOf" srcId="{1A25BBC6-0587-4FA2-BB55-63C7AF4D6F17}" destId="{5BFA94A8-7C44-4CB9-A26C-965412A81213}" srcOrd="2" destOrd="0" presId="urn:microsoft.com/office/officeart/2018/5/layout/IconLeafLabelList"/>
    <dgm:cxn modelId="{118EB5F9-41BC-494E-9E9B-39A1EF8398C8}" type="presParOf" srcId="{1A25BBC6-0587-4FA2-BB55-63C7AF4D6F17}" destId="{AC335FCE-3D98-4D0C-BD47-7DABE5B3285D}" srcOrd="3" destOrd="0" presId="urn:microsoft.com/office/officeart/2018/5/layout/IconLeafLabelList"/>
    <dgm:cxn modelId="{685459EF-38A1-5A4A-990C-81285D94CB16}" type="presParOf" srcId="{F3A71DFF-561F-42BF-A5F8-9F09911F9FF1}" destId="{2C0920D2-C648-4E81-95A9-5AB7E6219615}" srcOrd="3" destOrd="0" presId="urn:microsoft.com/office/officeart/2018/5/layout/IconLeafLabelList"/>
    <dgm:cxn modelId="{4E33AFF3-6E35-E845-9E7E-7CF4949BD7C9}" type="presParOf" srcId="{F3A71DFF-561F-42BF-A5F8-9F09911F9FF1}" destId="{D4B8F5C3-93AB-4DFF-B94B-94E0929167F0}" srcOrd="4" destOrd="0" presId="urn:microsoft.com/office/officeart/2018/5/layout/IconLeafLabelList"/>
    <dgm:cxn modelId="{62069200-D23B-EC44-ACF5-EF8A58547DA7}" type="presParOf" srcId="{D4B8F5C3-93AB-4DFF-B94B-94E0929167F0}" destId="{5E5E5D21-0062-46DF-A8D5-0C4B0F2EEABB}" srcOrd="0" destOrd="0" presId="urn:microsoft.com/office/officeart/2018/5/layout/IconLeafLabelList"/>
    <dgm:cxn modelId="{98F9F65E-AEE0-D54E-98B3-18108F41D1D2}" type="presParOf" srcId="{D4B8F5C3-93AB-4DFF-B94B-94E0929167F0}" destId="{BD4A895A-58BB-41AA-B5D4-850F66BF489B}" srcOrd="1" destOrd="0" presId="urn:microsoft.com/office/officeart/2018/5/layout/IconLeafLabelList"/>
    <dgm:cxn modelId="{C26B09C5-22B4-F54B-B78D-DEA038E5DF1D}" type="presParOf" srcId="{D4B8F5C3-93AB-4DFF-B94B-94E0929167F0}" destId="{F1A2046E-D98C-4308-8370-07FF3D31F738}" srcOrd="2" destOrd="0" presId="urn:microsoft.com/office/officeart/2018/5/layout/IconLeafLabelList"/>
    <dgm:cxn modelId="{BD091565-15C8-0C4D-A054-2494E57F1527}" type="presParOf" srcId="{D4B8F5C3-93AB-4DFF-B94B-94E0929167F0}" destId="{DFBAA59F-9123-4884-A92F-3171F0E12F2E}" srcOrd="3" destOrd="0" presId="urn:microsoft.com/office/officeart/2018/5/layout/IconLeafLabelList"/>
    <dgm:cxn modelId="{15B6EF18-3024-E947-AC76-2346397ABB3C}" type="presParOf" srcId="{F3A71DFF-561F-42BF-A5F8-9F09911F9FF1}" destId="{ECF9FB9B-B936-423B-BAC2-BC724F4885E3}" srcOrd="5" destOrd="0" presId="urn:microsoft.com/office/officeart/2018/5/layout/IconLeafLabelList"/>
    <dgm:cxn modelId="{74D04DF7-1481-D142-9543-D3B84A2B6FA1}" type="presParOf" srcId="{F3A71DFF-561F-42BF-A5F8-9F09911F9FF1}" destId="{7DE1072C-2413-4031-A379-B564D09784F5}" srcOrd="6" destOrd="0" presId="urn:microsoft.com/office/officeart/2018/5/layout/IconLeafLabelList"/>
    <dgm:cxn modelId="{FB511D89-CC30-4B47-ABC5-6998E9428CF7}" type="presParOf" srcId="{7DE1072C-2413-4031-A379-B564D09784F5}" destId="{52F559C0-DC9D-452E-87C3-43DAF1112D50}" srcOrd="0" destOrd="0" presId="urn:microsoft.com/office/officeart/2018/5/layout/IconLeafLabelList"/>
    <dgm:cxn modelId="{F7E2AFD7-06CF-0847-9D9A-B802DA1F0EFA}" type="presParOf" srcId="{7DE1072C-2413-4031-A379-B564D09784F5}" destId="{0983E56F-00FB-45BA-9C75-1517BD23C609}" srcOrd="1" destOrd="0" presId="urn:microsoft.com/office/officeart/2018/5/layout/IconLeafLabelList"/>
    <dgm:cxn modelId="{D7AA29A8-6F63-224F-9571-F499942FC161}" type="presParOf" srcId="{7DE1072C-2413-4031-A379-B564D09784F5}" destId="{0A2005F4-41EE-4206-982F-172266B2FA04}" srcOrd="2" destOrd="0" presId="urn:microsoft.com/office/officeart/2018/5/layout/IconLeafLabelList"/>
    <dgm:cxn modelId="{B8BAD1FE-C9D4-E240-B80B-88A93F6C217E}" type="presParOf" srcId="{7DE1072C-2413-4031-A379-B564D09784F5}" destId="{8116645E-06A2-4DD5-8CCC-5B4124343823}" srcOrd="3" destOrd="0" presId="urn:microsoft.com/office/officeart/2018/5/layout/IconLeafLabelList"/>
    <dgm:cxn modelId="{B28AFFB6-4A5B-014B-9534-81DC4F3FA52B}" type="presParOf" srcId="{F3A71DFF-561F-42BF-A5F8-9F09911F9FF1}" destId="{89ED39BD-38C5-4A4E-848D-1E17E2D91E4A}" srcOrd="7" destOrd="0" presId="urn:microsoft.com/office/officeart/2018/5/layout/IconLeafLabelList"/>
    <dgm:cxn modelId="{5F392E97-643B-944F-BA9F-6CE0681FD5F6}" type="presParOf" srcId="{F3A71DFF-561F-42BF-A5F8-9F09911F9FF1}" destId="{9DC24394-5BD4-40F9-9C34-22988D84851A}" srcOrd="8" destOrd="0" presId="urn:microsoft.com/office/officeart/2018/5/layout/IconLeafLabelList"/>
    <dgm:cxn modelId="{B7FA955A-8E05-A74D-835F-7DA22A0BA8EF}" type="presParOf" srcId="{9DC24394-5BD4-40F9-9C34-22988D84851A}" destId="{D495717C-47A4-4E93-B804-56D992D90342}" srcOrd="0" destOrd="0" presId="urn:microsoft.com/office/officeart/2018/5/layout/IconLeafLabelList"/>
    <dgm:cxn modelId="{EB3EEB41-7A48-8B49-BBCA-9BD0755AF952}" type="presParOf" srcId="{9DC24394-5BD4-40F9-9C34-22988D84851A}" destId="{F32727D0-C420-457C-99B8-F4E5EF94E8CB}" srcOrd="1" destOrd="0" presId="urn:microsoft.com/office/officeart/2018/5/layout/IconLeafLabelList"/>
    <dgm:cxn modelId="{4FBB3259-3EDB-1E42-A18A-DA33F1BEC2E5}" type="presParOf" srcId="{9DC24394-5BD4-40F9-9C34-22988D84851A}" destId="{3A297CA5-39AD-484E-A735-8E81940F2AE8}" srcOrd="2" destOrd="0" presId="urn:microsoft.com/office/officeart/2018/5/layout/IconLeafLabelList"/>
    <dgm:cxn modelId="{EBE9BE26-54C5-584C-BC1B-8B12129E42A6}" type="presParOf" srcId="{9DC24394-5BD4-40F9-9C34-22988D84851A}" destId="{7C2EE6C7-776A-4747-9D89-6C54CCFAB349}" srcOrd="3" destOrd="0" presId="urn:microsoft.com/office/officeart/2018/5/layout/IconLeafLabelList"/>
    <dgm:cxn modelId="{4815BB22-837C-4840-B658-4990816241E9}" type="presParOf" srcId="{F3A71DFF-561F-42BF-A5F8-9F09911F9FF1}" destId="{B7956150-4F51-4BD3-B7B0-EF6EECDE50D6}" srcOrd="9" destOrd="0" presId="urn:microsoft.com/office/officeart/2018/5/layout/IconLeafLabelList"/>
    <dgm:cxn modelId="{EDDCA090-2600-EA45-9EA3-115F54B2A817}" type="presParOf" srcId="{F3A71DFF-561F-42BF-A5F8-9F09911F9FF1}" destId="{34767D16-2911-4CF3-8C49-ABD84FA6B1F4}" srcOrd="10" destOrd="0" presId="urn:microsoft.com/office/officeart/2018/5/layout/IconLeafLabelList"/>
    <dgm:cxn modelId="{1EF91C5D-A007-544D-AB76-34D3D357D454}" type="presParOf" srcId="{34767D16-2911-4CF3-8C49-ABD84FA6B1F4}" destId="{F7074E7B-49B1-439E-822B-DCA68C50A092}" srcOrd="0" destOrd="0" presId="urn:microsoft.com/office/officeart/2018/5/layout/IconLeafLabelList"/>
    <dgm:cxn modelId="{30642EA0-ACB8-1D4A-AF4E-A0BA85594B1B}" type="presParOf" srcId="{34767D16-2911-4CF3-8C49-ABD84FA6B1F4}" destId="{9EA69AB1-5468-43A9-B55F-8E98B7261240}" srcOrd="1" destOrd="0" presId="urn:microsoft.com/office/officeart/2018/5/layout/IconLeafLabelList"/>
    <dgm:cxn modelId="{930B36C5-EDF1-0341-99C5-FC89AE262AA8}" type="presParOf" srcId="{34767D16-2911-4CF3-8C49-ABD84FA6B1F4}" destId="{44B97CE3-042B-4A7C-873B-AEF559552025}" srcOrd="2" destOrd="0" presId="urn:microsoft.com/office/officeart/2018/5/layout/IconLeafLabelList"/>
    <dgm:cxn modelId="{768007DA-E551-C542-82FA-72B3B923AE11}" type="presParOf" srcId="{34767D16-2911-4CF3-8C49-ABD84FA6B1F4}" destId="{88A3D509-2AE8-413C-9349-668D5531AD58}" srcOrd="3" destOrd="0" presId="urn:microsoft.com/office/officeart/2018/5/layout/IconLeafLabelList"/>
    <dgm:cxn modelId="{77445F51-4F4D-B747-B5EE-41364AEB73B5}" type="presParOf" srcId="{F3A71DFF-561F-42BF-A5F8-9F09911F9FF1}" destId="{FA0E5FA1-8566-4D98-A016-E305AB643B5E}" srcOrd="11" destOrd="0" presId="urn:microsoft.com/office/officeart/2018/5/layout/IconLeafLabelList"/>
    <dgm:cxn modelId="{46345DAB-6B94-644C-BF6A-E79DEF7CB393}" type="presParOf" srcId="{F3A71DFF-561F-42BF-A5F8-9F09911F9FF1}" destId="{C97AE485-67EC-4166-8CC6-20BC404811D6}" srcOrd="12" destOrd="0" presId="urn:microsoft.com/office/officeart/2018/5/layout/IconLeafLabelList"/>
    <dgm:cxn modelId="{22790306-5D79-E04B-A5C4-BD8A3F669190}" type="presParOf" srcId="{C97AE485-67EC-4166-8CC6-20BC404811D6}" destId="{9E35D131-1F4C-407E-BBBC-C5843B17BC77}" srcOrd="0" destOrd="0" presId="urn:microsoft.com/office/officeart/2018/5/layout/IconLeafLabelList"/>
    <dgm:cxn modelId="{C7A77444-5D9B-AF47-B1D9-BB28AF8160A0}" type="presParOf" srcId="{C97AE485-67EC-4166-8CC6-20BC404811D6}" destId="{05833FC0-A60E-403D-A82F-27CCB1837BB2}" srcOrd="1" destOrd="0" presId="urn:microsoft.com/office/officeart/2018/5/layout/IconLeafLabelList"/>
    <dgm:cxn modelId="{6EFA009C-2A9C-D442-8442-C1180056510B}" type="presParOf" srcId="{C97AE485-67EC-4166-8CC6-20BC404811D6}" destId="{C505F55D-7F97-433C-AF0D-E84E54A5A5CD}" srcOrd="2" destOrd="0" presId="urn:microsoft.com/office/officeart/2018/5/layout/IconLeafLabelList"/>
    <dgm:cxn modelId="{47E99B1F-ACA1-D543-A1A6-0BB9701B97CB}" type="presParOf" srcId="{C97AE485-67EC-4166-8CC6-20BC404811D6}" destId="{8C87EA19-2D22-4985-A7BF-C655E2B2F15F}"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5001F-F62F-4D89-9737-69791847BA70}">
      <dsp:nvSpPr>
        <dsp:cNvPr id="0" name=""/>
        <dsp:cNvSpPr/>
      </dsp:nvSpPr>
      <dsp:spPr>
        <a:xfrm>
          <a:off x="1016000" y="0"/>
          <a:ext cx="4064000" cy="40640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l-BE" sz="1900" kern="1200" dirty="0"/>
            <a:t>World</a:t>
          </a:r>
        </a:p>
      </dsp:txBody>
      <dsp:txXfrm>
        <a:off x="2479852" y="203199"/>
        <a:ext cx="1136294" cy="609600"/>
      </dsp:txXfrm>
    </dsp:sp>
    <dsp:sp modelId="{8C1DACCA-82AF-4A80-934A-BD3C28F2E83F}">
      <dsp:nvSpPr>
        <dsp:cNvPr id="0" name=""/>
        <dsp:cNvSpPr/>
      </dsp:nvSpPr>
      <dsp:spPr>
        <a:xfrm>
          <a:off x="1422400" y="812799"/>
          <a:ext cx="3251200" cy="32512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l-BE" sz="1900" kern="1200" dirty="0"/>
            <a:t>Europe</a:t>
          </a:r>
        </a:p>
      </dsp:txBody>
      <dsp:txXfrm>
        <a:off x="2479852" y="1007871"/>
        <a:ext cx="1136294" cy="585216"/>
      </dsp:txXfrm>
    </dsp:sp>
    <dsp:sp modelId="{27F25B00-92C8-401F-AEB4-1064F17CC044}">
      <dsp:nvSpPr>
        <dsp:cNvPr id="0" name=""/>
        <dsp:cNvSpPr/>
      </dsp:nvSpPr>
      <dsp:spPr>
        <a:xfrm>
          <a:off x="1828800" y="1625599"/>
          <a:ext cx="2438400" cy="24384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l-BE" sz="1900" kern="1200" dirty="0"/>
            <a:t>Belgium</a:t>
          </a:r>
        </a:p>
      </dsp:txBody>
      <dsp:txXfrm>
        <a:off x="2479852" y="1808479"/>
        <a:ext cx="1136294" cy="548640"/>
      </dsp:txXfrm>
    </dsp:sp>
    <dsp:sp modelId="{EB41B3BB-C7DB-4368-8C63-9108DB8D841B}">
      <dsp:nvSpPr>
        <dsp:cNvPr id="0" name=""/>
        <dsp:cNvSpPr/>
      </dsp:nvSpPr>
      <dsp:spPr>
        <a:xfrm>
          <a:off x="2235200" y="2438399"/>
          <a:ext cx="1625600" cy="16256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l-BE" sz="1900" kern="1200" dirty="0" err="1"/>
            <a:t>Flanders</a:t>
          </a:r>
          <a:endParaRPr lang="nl-BE" sz="1900" kern="1200" dirty="0"/>
        </a:p>
      </dsp:txBody>
      <dsp:txXfrm>
        <a:off x="2473263" y="2844799"/>
        <a:ext cx="1149472" cy="812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17ADA-67FC-674F-977F-CA273BC298CD}">
      <dsp:nvSpPr>
        <dsp:cNvPr id="0" name=""/>
        <dsp:cNvSpPr/>
      </dsp:nvSpPr>
      <dsp:spPr>
        <a:xfrm>
          <a:off x="1036344" y="175"/>
          <a:ext cx="2310052" cy="1386031"/>
        </a:xfrm>
        <a:prstGeom prst="roundRect">
          <a:avLst>
            <a:gd name="adj" fmla="val 10000"/>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a:t>Design &amp; conduct research </a:t>
          </a:r>
          <a:endParaRPr lang="en-US" sz="2100" kern="1200"/>
        </a:p>
      </dsp:txBody>
      <dsp:txXfrm>
        <a:off x="1076939" y="40770"/>
        <a:ext cx="2228862" cy="1304841"/>
      </dsp:txXfrm>
    </dsp:sp>
    <dsp:sp modelId="{421BBBC6-CDF5-4641-BD16-E24738958619}">
      <dsp:nvSpPr>
        <dsp:cNvPr id="0" name=""/>
        <dsp:cNvSpPr/>
      </dsp:nvSpPr>
      <dsp:spPr>
        <a:xfrm>
          <a:off x="3549681" y="406744"/>
          <a:ext cx="489731" cy="5728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549681" y="521322"/>
        <a:ext cx="342812" cy="343736"/>
      </dsp:txXfrm>
    </dsp:sp>
    <dsp:sp modelId="{42BE9046-AE0C-BD47-A9B2-A3E9E958BBFD}">
      <dsp:nvSpPr>
        <dsp:cNvPr id="0" name=""/>
        <dsp:cNvSpPr/>
      </dsp:nvSpPr>
      <dsp:spPr>
        <a:xfrm>
          <a:off x="4270417" y="175"/>
          <a:ext cx="2310052" cy="1386031"/>
        </a:xfrm>
        <a:prstGeom prst="roundRect">
          <a:avLst>
            <a:gd name="adj" fmla="val 10000"/>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Report findings in journals to professional peers </a:t>
          </a:r>
          <a:endParaRPr lang="en-US" sz="2100" kern="1200" dirty="0"/>
        </a:p>
      </dsp:txBody>
      <dsp:txXfrm>
        <a:off x="4311012" y="40770"/>
        <a:ext cx="2228862" cy="1304841"/>
      </dsp:txXfrm>
    </dsp:sp>
    <dsp:sp modelId="{873BDE55-9ADA-A241-8F1C-92A2E6472957}">
      <dsp:nvSpPr>
        <dsp:cNvPr id="0" name=""/>
        <dsp:cNvSpPr/>
      </dsp:nvSpPr>
      <dsp:spPr>
        <a:xfrm>
          <a:off x="6783754" y="406744"/>
          <a:ext cx="489731" cy="5728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783754" y="521322"/>
        <a:ext cx="342812" cy="343736"/>
      </dsp:txXfrm>
    </dsp:sp>
    <dsp:sp modelId="{CE5C7B51-669D-0E4C-AC0F-30AA680365C1}">
      <dsp:nvSpPr>
        <dsp:cNvPr id="0" name=""/>
        <dsp:cNvSpPr/>
      </dsp:nvSpPr>
      <dsp:spPr>
        <a:xfrm>
          <a:off x="7504490" y="175"/>
          <a:ext cx="2310052" cy="1386031"/>
        </a:xfrm>
        <a:prstGeom prst="roundRect">
          <a:avLst>
            <a:gd name="adj" fmla="val 10000"/>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Communicate with policy-makers </a:t>
          </a:r>
          <a:endParaRPr lang="en-US" sz="2100" kern="1200" dirty="0"/>
        </a:p>
      </dsp:txBody>
      <dsp:txXfrm>
        <a:off x="7545085" y="40770"/>
        <a:ext cx="2228862" cy="1304841"/>
      </dsp:txXfrm>
    </dsp:sp>
    <dsp:sp modelId="{0818DF9C-65A5-CC41-BB63-71C44E9DB852}">
      <dsp:nvSpPr>
        <dsp:cNvPr id="0" name=""/>
        <dsp:cNvSpPr/>
      </dsp:nvSpPr>
      <dsp:spPr>
        <a:xfrm rot="5400000">
          <a:off x="8414650" y="1547910"/>
          <a:ext cx="489731" cy="5728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8487648" y="1589491"/>
        <a:ext cx="343736" cy="342812"/>
      </dsp:txXfrm>
    </dsp:sp>
    <dsp:sp modelId="{2DDF041F-F5FC-C147-8E7D-6F5A74386AE5}">
      <dsp:nvSpPr>
        <dsp:cNvPr id="0" name=""/>
        <dsp:cNvSpPr/>
      </dsp:nvSpPr>
      <dsp:spPr>
        <a:xfrm>
          <a:off x="7504490" y="2310227"/>
          <a:ext cx="2310052" cy="1386031"/>
        </a:xfrm>
        <a:prstGeom prst="roundRect">
          <a:avLst>
            <a:gd name="adj" fmla="val 10000"/>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Programs designed for DW </a:t>
          </a:r>
          <a:endParaRPr lang="en-US" sz="2100" kern="1200" dirty="0"/>
        </a:p>
      </dsp:txBody>
      <dsp:txXfrm>
        <a:off x="7545085" y="2350822"/>
        <a:ext cx="2228862" cy="1304841"/>
      </dsp:txXfrm>
    </dsp:sp>
    <dsp:sp modelId="{88128F97-7217-C945-9164-80AEDBF03CEE}">
      <dsp:nvSpPr>
        <dsp:cNvPr id="0" name=""/>
        <dsp:cNvSpPr/>
      </dsp:nvSpPr>
      <dsp:spPr>
        <a:xfrm rot="10800000">
          <a:off x="6811474" y="2716797"/>
          <a:ext cx="489731" cy="5728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6958393" y="2831375"/>
        <a:ext cx="342812" cy="343736"/>
      </dsp:txXfrm>
    </dsp:sp>
    <dsp:sp modelId="{BEAFD8B1-7AC1-2246-9F19-32E98F48F17A}">
      <dsp:nvSpPr>
        <dsp:cNvPr id="0" name=""/>
        <dsp:cNvSpPr/>
      </dsp:nvSpPr>
      <dsp:spPr>
        <a:xfrm>
          <a:off x="4270417" y="2310227"/>
          <a:ext cx="2310052" cy="1386031"/>
        </a:xfrm>
        <a:prstGeom prst="roundRect">
          <a:avLst>
            <a:gd name="adj" fmla="val 10000"/>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a:t>Trickle down impact on DW families</a:t>
          </a:r>
          <a:endParaRPr lang="en-US" sz="2100" kern="1200"/>
        </a:p>
      </dsp:txBody>
      <dsp:txXfrm>
        <a:off x="4311012" y="2350822"/>
        <a:ext cx="2228862" cy="13048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1E2C8-0479-5D47-B801-1D16CE72C5E0}">
      <dsp:nvSpPr>
        <dsp:cNvPr id="0" name=""/>
        <dsp:cNvSpPr/>
      </dsp:nvSpPr>
      <dsp:spPr>
        <a:xfrm>
          <a:off x="4704665"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t>Joint data-collection</a:t>
          </a:r>
          <a:endParaRPr lang="en-GB" sz="1600" b="1" kern="1200" dirty="0"/>
        </a:p>
      </dsp:txBody>
      <dsp:txXfrm>
        <a:off x="4704665" y="39140"/>
        <a:ext cx="1341437" cy="1341437"/>
      </dsp:txXfrm>
    </dsp:sp>
    <dsp:sp modelId="{790419BA-9723-C149-94F0-45B76B9CD55B}">
      <dsp:nvSpPr>
        <dsp:cNvPr id="0" name=""/>
        <dsp:cNvSpPr/>
      </dsp:nvSpPr>
      <dsp:spPr>
        <a:xfrm>
          <a:off x="1549560" y="385"/>
          <a:ext cx="5028878" cy="5028878"/>
        </a:xfrm>
        <a:prstGeom prst="circularArrow">
          <a:avLst>
            <a:gd name="adj1" fmla="val 5202"/>
            <a:gd name="adj2" fmla="val 336015"/>
            <a:gd name="adj3" fmla="val 21292825"/>
            <a:gd name="adj4" fmla="val 19766604"/>
            <a:gd name="adj5" fmla="val 6068"/>
          </a:avLst>
        </a:prstGeom>
        <a:solidFill>
          <a:schemeClr val="accent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80D719-4ACD-8842-B93A-8771F2D08FCB}">
      <dsp:nvSpPr>
        <dsp:cNvPr id="0" name=""/>
        <dsp:cNvSpPr/>
      </dsp:nvSpPr>
      <dsp:spPr>
        <a:xfrm>
          <a:off x="5515145"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t>Analysis together, linking micro with macro</a:t>
          </a:r>
          <a:endParaRPr lang="en-GB" sz="1600" b="1" kern="1200" dirty="0"/>
        </a:p>
      </dsp:txBody>
      <dsp:txXfrm>
        <a:off x="5515145" y="2533541"/>
        <a:ext cx="1341437" cy="1341437"/>
      </dsp:txXfrm>
    </dsp:sp>
    <dsp:sp modelId="{6100A491-8292-2545-9CBD-A8AD49A8D3B8}">
      <dsp:nvSpPr>
        <dsp:cNvPr id="0" name=""/>
        <dsp:cNvSpPr/>
      </dsp:nvSpPr>
      <dsp:spPr>
        <a:xfrm>
          <a:off x="1549560" y="385"/>
          <a:ext cx="5028878" cy="5028878"/>
        </a:xfrm>
        <a:prstGeom prst="circularArrow">
          <a:avLst>
            <a:gd name="adj1" fmla="val 5202"/>
            <a:gd name="adj2" fmla="val 336015"/>
            <a:gd name="adj3" fmla="val 4014266"/>
            <a:gd name="adj4" fmla="val 2253829"/>
            <a:gd name="adj5" fmla="val 6068"/>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9947AA-09F0-5846-838F-DE5A75616567}">
      <dsp:nvSpPr>
        <dsp:cNvPr id="0" name=""/>
        <dsp:cNvSpPr/>
      </dsp:nvSpPr>
      <dsp:spPr>
        <a:xfrm>
          <a:off x="3393281" y="4075166"/>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a:t>
          </a:r>
        </a:p>
      </dsp:txBody>
      <dsp:txXfrm>
        <a:off x="3393281" y="4075166"/>
        <a:ext cx="1341437" cy="1341437"/>
      </dsp:txXfrm>
    </dsp:sp>
    <dsp:sp modelId="{6F131576-6DC7-DA41-AA9B-8D5D2E5032C3}">
      <dsp:nvSpPr>
        <dsp:cNvPr id="0" name=""/>
        <dsp:cNvSpPr/>
      </dsp:nvSpPr>
      <dsp:spPr>
        <a:xfrm>
          <a:off x="1549560" y="385"/>
          <a:ext cx="5028878" cy="5028878"/>
        </a:xfrm>
        <a:prstGeom prst="circularArrow">
          <a:avLst>
            <a:gd name="adj1" fmla="val 5202"/>
            <a:gd name="adj2" fmla="val 336015"/>
            <a:gd name="adj3" fmla="val 8210155"/>
            <a:gd name="adj4" fmla="val 6449719"/>
            <a:gd name="adj5" fmla="val 6068"/>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F6DE94-0B62-F04A-9E73-432A9024E6DA}">
      <dsp:nvSpPr>
        <dsp:cNvPr id="0" name=""/>
        <dsp:cNvSpPr/>
      </dsp:nvSpPr>
      <dsp:spPr>
        <a:xfrm>
          <a:off x="1271416"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a:t>
          </a:r>
        </a:p>
      </dsp:txBody>
      <dsp:txXfrm>
        <a:off x="1271416" y="2533541"/>
        <a:ext cx="1341437" cy="1341437"/>
      </dsp:txXfrm>
    </dsp:sp>
    <dsp:sp modelId="{DFF607D0-7618-414D-858F-A35BBA164F4B}">
      <dsp:nvSpPr>
        <dsp:cNvPr id="0" name=""/>
        <dsp:cNvSpPr/>
      </dsp:nvSpPr>
      <dsp:spPr>
        <a:xfrm>
          <a:off x="1549560" y="385"/>
          <a:ext cx="5028878" cy="5028878"/>
        </a:xfrm>
        <a:prstGeom prst="circularArrow">
          <a:avLst>
            <a:gd name="adj1" fmla="val 5202"/>
            <a:gd name="adj2" fmla="val 336015"/>
            <a:gd name="adj3" fmla="val 12297380"/>
            <a:gd name="adj4" fmla="val 10771160"/>
            <a:gd name="adj5" fmla="val 6068"/>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0EB4C2-6D52-2B44-BA20-B1D46F1C7EF9}">
      <dsp:nvSpPr>
        <dsp:cNvPr id="0" name=""/>
        <dsp:cNvSpPr/>
      </dsp:nvSpPr>
      <dsp:spPr>
        <a:xfrm>
          <a:off x="2081896"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t>Researchers &amp; DW frame research</a:t>
          </a:r>
          <a:endParaRPr lang="en-GB" sz="1600" b="1" kern="1200" dirty="0"/>
        </a:p>
      </dsp:txBody>
      <dsp:txXfrm>
        <a:off x="2081896" y="39140"/>
        <a:ext cx="1341437" cy="1341437"/>
      </dsp:txXfrm>
    </dsp:sp>
    <dsp:sp modelId="{62B73066-FD49-7F43-96FE-681C8A523CEA}">
      <dsp:nvSpPr>
        <dsp:cNvPr id="0" name=""/>
        <dsp:cNvSpPr/>
      </dsp:nvSpPr>
      <dsp:spPr>
        <a:xfrm>
          <a:off x="1549560" y="385"/>
          <a:ext cx="5028878" cy="5028878"/>
        </a:xfrm>
        <a:prstGeom prst="circularArrow">
          <a:avLst>
            <a:gd name="adj1" fmla="val 5202"/>
            <a:gd name="adj2" fmla="val 336015"/>
            <a:gd name="adj3" fmla="val 16865256"/>
            <a:gd name="adj4" fmla="val 15198729"/>
            <a:gd name="adj5" fmla="val 6068"/>
          </a:avLst>
        </a:prstGeom>
        <a:solidFill>
          <a:schemeClr val="accent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1E2C8-0479-5D47-B801-1D16CE72C5E0}">
      <dsp:nvSpPr>
        <dsp:cNvPr id="0" name=""/>
        <dsp:cNvSpPr/>
      </dsp:nvSpPr>
      <dsp:spPr>
        <a:xfrm>
          <a:off x="5166857" y="4028"/>
          <a:ext cx="1049581" cy="1049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0" kern="1200" dirty="0"/>
            <a:t>Joint data-collection</a:t>
          </a:r>
          <a:endParaRPr lang="en-GB" sz="1400" b="0" kern="1200" dirty="0"/>
        </a:p>
      </dsp:txBody>
      <dsp:txXfrm>
        <a:off x="5166857" y="4028"/>
        <a:ext cx="1049581" cy="1049581"/>
      </dsp:txXfrm>
    </dsp:sp>
    <dsp:sp modelId="{790419BA-9723-C149-94F0-45B76B9CD55B}">
      <dsp:nvSpPr>
        <dsp:cNvPr id="0" name=""/>
        <dsp:cNvSpPr/>
      </dsp:nvSpPr>
      <dsp:spPr>
        <a:xfrm>
          <a:off x="1888094" y="59716"/>
          <a:ext cx="5439431" cy="5439431"/>
        </a:xfrm>
        <a:prstGeom prst="circularArrow">
          <a:avLst>
            <a:gd name="adj1" fmla="val 3763"/>
            <a:gd name="adj2" fmla="val 234767"/>
            <a:gd name="adj3" fmla="val 19827249"/>
            <a:gd name="adj4" fmla="val 18605305"/>
            <a:gd name="adj5" fmla="val 439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80D719-4ACD-8842-B93A-8771F2D08FCB}">
      <dsp:nvSpPr>
        <dsp:cNvPr id="0" name=""/>
        <dsp:cNvSpPr/>
      </dsp:nvSpPr>
      <dsp:spPr>
        <a:xfrm>
          <a:off x="6518380" y="1698785"/>
          <a:ext cx="1049581" cy="1049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0" kern="1200" dirty="0"/>
            <a:t>Analysis together, linking micro with macro</a:t>
          </a:r>
          <a:endParaRPr lang="en-GB" sz="1400" b="0" kern="1200" dirty="0"/>
        </a:p>
      </dsp:txBody>
      <dsp:txXfrm>
        <a:off x="6518380" y="1698785"/>
        <a:ext cx="1049581" cy="1049581"/>
      </dsp:txXfrm>
    </dsp:sp>
    <dsp:sp modelId="{6100A491-8292-2545-9CBD-A8AD49A8D3B8}">
      <dsp:nvSpPr>
        <dsp:cNvPr id="0" name=""/>
        <dsp:cNvSpPr/>
      </dsp:nvSpPr>
      <dsp:spPr>
        <a:xfrm>
          <a:off x="1888094" y="59716"/>
          <a:ext cx="5439431" cy="5439431"/>
        </a:xfrm>
        <a:prstGeom prst="circularArrow">
          <a:avLst>
            <a:gd name="adj1" fmla="val 3763"/>
            <a:gd name="adj2" fmla="val 234767"/>
            <a:gd name="adj3" fmla="val 1106492"/>
            <a:gd name="adj4" fmla="val 21557248"/>
            <a:gd name="adj5" fmla="val 4390"/>
          </a:avLst>
        </a:prstGeom>
        <a:solidFill>
          <a:schemeClr val="accent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9947AA-09F0-5846-838F-DE5A75616567}">
      <dsp:nvSpPr>
        <dsp:cNvPr id="0" name=""/>
        <dsp:cNvSpPr/>
      </dsp:nvSpPr>
      <dsp:spPr>
        <a:xfrm>
          <a:off x="5874722" y="3729500"/>
          <a:ext cx="1372191" cy="1214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1" kern="1200" dirty="0"/>
            <a:t>DW start to act (collect &amp; distribute relief, connect to health services)</a:t>
          </a:r>
          <a:endParaRPr lang="en-GB" sz="1400" b="1" kern="1200" dirty="0"/>
        </a:p>
      </dsp:txBody>
      <dsp:txXfrm>
        <a:off x="5874722" y="3729500"/>
        <a:ext cx="1372191" cy="1214806"/>
      </dsp:txXfrm>
    </dsp:sp>
    <dsp:sp modelId="{6F131576-6DC7-DA41-AA9B-8D5D2E5032C3}">
      <dsp:nvSpPr>
        <dsp:cNvPr id="0" name=""/>
        <dsp:cNvSpPr/>
      </dsp:nvSpPr>
      <dsp:spPr>
        <a:xfrm>
          <a:off x="1888094" y="59716"/>
          <a:ext cx="5439431" cy="5439431"/>
        </a:xfrm>
        <a:prstGeom prst="circularArrow">
          <a:avLst>
            <a:gd name="adj1" fmla="val 3763"/>
            <a:gd name="adj2" fmla="val 234767"/>
            <a:gd name="adj3" fmla="val 4437593"/>
            <a:gd name="adj4" fmla="val 3571460"/>
            <a:gd name="adj5" fmla="val 4390"/>
          </a:avLst>
        </a:prstGeom>
        <a:solidFill>
          <a:schemeClr val="accent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F6DE94-0B62-F04A-9E73-432A9024E6DA}">
      <dsp:nvSpPr>
        <dsp:cNvPr id="0" name=""/>
        <dsp:cNvSpPr/>
      </dsp:nvSpPr>
      <dsp:spPr>
        <a:xfrm>
          <a:off x="4083019" y="4752632"/>
          <a:ext cx="1049581" cy="1049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1" kern="1200" dirty="0"/>
            <a:t>Together publish findings in media</a:t>
          </a:r>
          <a:endParaRPr lang="en-GB" sz="1400" b="1" kern="1200" dirty="0"/>
        </a:p>
      </dsp:txBody>
      <dsp:txXfrm>
        <a:off x="4083019" y="4752632"/>
        <a:ext cx="1049581" cy="1049581"/>
      </dsp:txXfrm>
    </dsp:sp>
    <dsp:sp modelId="{DFF607D0-7618-414D-858F-A35BBA164F4B}">
      <dsp:nvSpPr>
        <dsp:cNvPr id="0" name=""/>
        <dsp:cNvSpPr/>
      </dsp:nvSpPr>
      <dsp:spPr>
        <a:xfrm>
          <a:off x="1888094" y="59716"/>
          <a:ext cx="5439431" cy="5439431"/>
        </a:xfrm>
        <a:prstGeom prst="circularArrow">
          <a:avLst>
            <a:gd name="adj1" fmla="val 3763"/>
            <a:gd name="adj2" fmla="val 234767"/>
            <a:gd name="adj3" fmla="val 7257559"/>
            <a:gd name="adj4" fmla="val 6127640"/>
            <a:gd name="adj5" fmla="val 4390"/>
          </a:avLst>
        </a:prstGeom>
        <a:solidFill>
          <a:schemeClr val="accent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2F7DAF-BBBA-A542-BEFA-81D7053D3AE0}">
      <dsp:nvSpPr>
        <dsp:cNvPr id="0" name=""/>
        <dsp:cNvSpPr/>
      </dsp:nvSpPr>
      <dsp:spPr>
        <a:xfrm>
          <a:off x="2130010" y="3812113"/>
          <a:ext cx="1049581" cy="1049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1" kern="1200" dirty="0"/>
            <a:t>DWs mobilise campaign to influence policy</a:t>
          </a:r>
          <a:endParaRPr lang="en-GB" sz="1400" b="1" kern="1200" dirty="0"/>
        </a:p>
      </dsp:txBody>
      <dsp:txXfrm>
        <a:off x="2130010" y="3812113"/>
        <a:ext cx="1049581" cy="1049581"/>
      </dsp:txXfrm>
    </dsp:sp>
    <dsp:sp modelId="{9855F66A-32E8-734F-9218-92C5133203ED}">
      <dsp:nvSpPr>
        <dsp:cNvPr id="0" name=""/>
        <dsp:cNvSpPr/>
      </dsp:nvSpPr>
      <dsp:spPr>
        <a:xfrm>
          <a:off x="1888094" y="59716"/>
          <a:ext cx="5439431" cy="5439431"/>
        </a:xfrm>
        <a:prstGeom prst="circularArrow">
          <a:avLst>
            <a:gd name="adj1" fmla="val 3763"/>
            <a:gd name="adj2" fmla="val 234767"/>
            <a:gd name="adj3" fmla="val 10607985"/>
            <a:gd name="adj4" fmla="val 9334867"/>
            <a:gd name="adj5" fmla="val 4390"/>
          </a:avLst>
        </a:prstGeom>
        <a:solidFill>
          <a:schemeClr val="accent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0EB4C2-6D52-2B44-BA20-B1D46F1C7EF9}">
      <dsp:nvSpPr>
        <dsp:cNvPr id="0" name=""/>
        <dsp:cNvSpPr/>
      </dsp:nvSpPr>
      <dsp:spPr>
        <a:xfrm>
          <a:off x="1647657" y="1698785"/>
          <a:ext cx="1049581" cy="1049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1" kern="1200" dirty="0"/>
            <a:t>Researchers frame larger study based on this</a:t>
          </a:r>
          <a:endParaRPr lang="en-GB" sz="1400" b="1" kern="1200" dirty="0"/>
        </a:p>
      </dsp:txBody>
      <dsp:txXfrm>
        <a:off x="1647657" y="1698785"/>
        <a:ext cx="1049581" cy="1049581"/>
      </dsp:txXfrm>
    </dsp:sp>
    <dsp:sp modelId="{62B73066-FD49-7F43-96FE-681C8A523CEA}">
      <dsp:nvSpPr>
        <dsp:cNvPr id="0" name=""/>
        <dsp:cNvSpPr/>
      </dsp:nvSpPr>
      <dsp:spPr>
        <a:xfrm>
          <a:off x="1888094" y="59716"/>
          <a:ext cx="5439431" cy="5439431"/>
        </a:xfrm>
        <a:prstGeom prst="circularArrow">
          <a:avLst>
            <a:gd name="adj1" fmla="val 3763"/>
            <a:gd name="adj2" fmla="val 234767"/>
            <a:gd name="adj3" fmla="val 13559929"/>
            <a:gd name="adj4" fmla="val 12337984"/>
            <a:gd name="adj5" fmla="val 4390"/>
          </a:avLst>
        </a:prstGeom>
        <a:solidFill>
          <a:schemeClr val="accent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B232EA-E72A-6841-A23A-EABF0323A05E}">
      <dsp:nvSpPr>
        <dsp:cNvPr id="0" name=""/>
        <dsp:cNvSpPr/>
      </dsp:nvSpPr>
      <dsp:spPr>
        <a:xfrm>
          <a:off x="2999181" y="4028"/>
          <a:ext cx="1049581" cy="1049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0" kern="1200" dirty="0"/>
            <a:t>Researchers &amp; DW frame research</a:t>
          </a:r>
          <a:endParaRPr lang="en-GB" sz="1400" b="0" kern="1200" dirty="0"/>
        </a:p>
      </dsp:txBody>
      <dsp:txXfrm>
        <a:off x="2999181" y="4028"/>
        <a:ext cx="1049581" cy="1049581"/>
      </dsp:txXfrm>
    </dsp:sp>
    <dsp:sp modelId="{3853966D-19AC-2141-8E49-E623287A19DB}">
      <dsp:nvSpPr>
        <dsp:cNvPr id="0" name=""/>
        <dsp:cNvSpPr/>
      </dsp:nvSpPr>
      <dsp:spPr>
        <a:xfrm>
          <a:off x="1888094" y="59716"/>
          <a:ext cx="5439431" cy="5439431"/>
        </a:xfrm>
        <a:prstGeom prst="circularArrow">
          <a:avLst>
            <a:gd name="adj1" fmla="val 3763"/>
            <a:gd name="adj2" fmla="val 234767"/>
            <a:gd name="adj3" fmla="val 16741168"/>
            <a:gd name="adj4" fmla="val 15424065"/>
            <a:gd name="adj5" fmla="val 439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9804D-2B67-49B4-BF6E-38BE2D2B5DCA}">
      <dsp:nvSpPr>
        <dsp:cNvPr id="0" name=""/>
        <dsp:cNvSpPr/>
      </dsp:nvSpPr>
      <dsp:spPr>
        <a:xfrm>
          <a:off x="335250" y="282104"/>
          <a:ext cx="1041169" cy="1041169"/>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00C77D-9318-45AA-A021-BBA9F615BB80}">
      <dsp:nvSpPr>
        <dsp:cNvPr id="0" name=""/>
        <dsp:cNvSpPr/>
      </dsp:nvSpPr>
      <dsp:spPr>
        <a:xfrm>
          <a:off x="557138" y="503993"/>
          <a:ext cx="597392" cy="597392"/>
        </a:xfrm>
        <a:prstGeom prst="rect">
          <a:avLst/>
        </a:prstGeom>
        <a:solidFill>
          <a:schemeClr val="bg1">
            <a:hueOff val="0"/>
            <a:satOff val="0"/>
            <a:lumOff val="0"/>
            <a:alphaOff val="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296CDA-50D8-4F5C-A345-901D4F46E0AA}">
      <dsp:nvSpPr>
        <dsp:cNvPr id="0" name=""/>
        <dsp:cNvSpPr/>
      </dsp:nvSpPr>
      <dsp:spPr>
        <a:xfrm>
          <a:off x="2417" y="1647573"/>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IN" sz="1100" b="1" i="0" kern="1200" dirty="0"/>
            <a:t>Build trusting partnerships</a:t>
          </a:r>
          <a:endParaRPr lang="en-GB" sz="1100" b="1" kern="1200" dirty="0"/>
        </a:p>
      </dsp:txBody>
      <dsp:txXfrm>
        <a:off x="2417" y="1647573"/>
        <a:ext cx="1706835" cy="682734"/>
      </dsp:txXfrm>
    </dsp:sp>
    <dsp:sp modelId="{8BA84D42-CD08-4B5F-B23E-C7CD95C3E415}">
      <dsp:nvSpPr>
        <dsp:cNvPr id="0" name=""/>
        <dsp:cNvSpPr/>
      </dsp:nvSpPr>
      <dsp:spPr>
        <a:xfrm>
          <a:off x="2340782" y="282104"/>
          <a:ext cx="1041169" cy="1041169"/>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804492-1D60-4214-9359-D3A7A4C20494}">
      <dsp:nvSpPr>
        <dsp:cNvPr id="0" name=""/>
        <dsp:cNvSpPr/>
      </dsp:nvSpPr>
      <dsp:spPr>
        <a:xfrm>
          <a:off x="2562671" y="503993"/>
          <a:ext cx="597392" cy="597392"/>
        </a:xfrm>
        <a:prstGeom prst="rect">
          <a:avLst/>
        </a:prstGeom>
        <a:solidFill>
          <a:schemeClr val="bg1">
            <a:hueOff val="0"/>
            <a:satOff val="0"/>
            <a:lumOff val="0"/>
            <a:alphaOff val="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335FCE-3D98-4D0C-BD47-7DABE5B3285D}">
      <dsp:nvSpPr>
        <dsp:cNvPr id="0" name=""/>
        <dsp:cNvSpPr/>
      </dsp:nvSpPr>
      <dsp:spPr>
        <a:xfrm>
          <a:off x="2007949" y="1647573"/>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IN" sz="1100" b="1" i="0" kern="1200" dirty="0"/>
            <a:t>Recognise &amp; value experiential knowledge</a:t>
          </a:r>
          <a:endParaRPr lang="en-GB" sz="1100" b="1" kern="1200" dirty="0"/>
        </a:p>
      </dsp:txBody>
      <dsp:txXfrm>
        <a:off x="2007949" y="1647573"/>
        <a:ext cx="1706835" cy="682734"/>
      </dsp:txXfrm>
    </dsp:sp>
    <dsp:sp modelId="{5E5E5D21-0062-46DF-A8D5-0C4B0F2EEABB}">
      <dsp:nvSpPr>
        <dsp:cNvPr id="0" name=""/>
        <dsp:cNvSpPr/>
      </dsp:nvSpPr>
      <dsp:spPr>
        <a:xfrm>
          <a:off x="4346314" y="282104"/>
          <a:ext cx="1041169" cy="1041169"/>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4A895A-58BB-41AA-B5D4-850F66BF489B}">
      <dsp:nvSpPr>
        <dsp:cNvPr id="0" name=""/>
        <dsp:cNvSpPr/>
      </dsp:nvSpPr>
      <dsp:spPr>
        <a:xfrm>
          <a:off x="4568203" y="503993"/>
          <a:ext cx="597392" cy="597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BAA59F-9123-4884-A92F-3171F0E12F2E}">
      <dsp:nvSpPr>
        <dsp:cNvPr id="0" name=""/>
        <dsp:cNvSpPr/>
      </dsp:nvSpPr>
      <dsp:spPr>
        <a:xfrm>
          <a:off x="4013481" y="1647573"/>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IN" sz="1100" b="1" i="0" kern="1200" dirty="0"/>
            <a:t>Jointly frame Research Questions</a:t>
          </a:r>
        </a:p>
      </dsp:txBody>
      <dsp:txXfrm>
        <a:off x="4013481" y="1647573"/>
        <a:ext cx="1706835" cy="682734"/>
      </dsp:txXfrm>
    </dsp:sp>
    <dsp:sp modelId="{52F559C0-DC9D-452E-87C3-43DAF1112D50}">
      <dsp:nvSpPr>
        <dsp:cNvPr id="0" name=""/>
        <dsp:cNvSpPr/>
      </dsp:nvSpPr>
      <dsp:spPr>
        <a:xfrm>
          <a:off x="6351846" y="282104"/>
          <a:ext cx="1041169" cy="1041169"/>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83E56F-00FB-45BA-9C75-1517BD23C609}">
      <dsp:nvSpPr>
        <dsp:cNvPr id="0" name=""/>
        <dsp:cNvSpPr/>
      </dsp:nvSpPr>
      <dsp:spPr>
        <a:xfrm>
          <a:off x="6573735" y="503993"/>
          <a:ext cx="597392" cy="5973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16645E-06A2-4DD5-8CCC-5B4124343823}">
      <dsp:nvSpPr>
        <dsp:cNvPr id="0" name=""/>
        <dsp:cNvSpPr/>
      </dsp:nvSpPr>
      <dsp:spPr>
        <a:xfrm>
          <a:off x="6019013" y="1647573"/>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IN" sz="1100" b="1" i="0" kern="1200" dirty="0"/>
            <a:t>Involve in data-collection &amp; analysis</a:t>
          </a:r>
        </a:p>
      </dsp:txBody>
      <dsp:txXfrm>
        <a:off x="6019013" y="1647573"/>
        <a:ext cx="1706835" cy="682734"/>
      </dsp:txXfrm>
    </dsp:sp>
    <dsp:sp modelId="{D495717C-47A4-4E93-B804-56D992D90342}">
      <dsp:nvSpPr>
        <dsp:cNvPr id="0" name=""/>
        <dsp:cNvSpPr/>
      </dsp:nvSpPr>
      <dsp:spPr>
        <a:xfrm>
          <a:off x="1338016" y="2757016"/>
          <a:ext cx="1041169" cy="1041169"/>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2727D0-C420-457C-99B8-F4E5EF94E8CB}">
      <dsp:nvSpPr>
        <dsp:cNvPr id="0" name=""/>
        <dsp:cNvSpPr/>
      </dsp:nvSpPr>
      <dsp:spPr>
        <a:xfrm>
          <a:off x="1559904" y="2978905"/>
          <a:ext cx="597392" cy="5973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2EE6C7-776A-4747-9D89-6C54CCFAB349}">
      <dsp:nvSpPr>
        <dsp:cNvPr id="0" name=""/>
        <dsp:cNvSpPr/>
      </dsp:nvSpPr>
      <dsp:spPr>
        <a:xfrm>
          <a:off x="1005183" y="4122485"/>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IN" sz="1100" b="1" i="0" kern="1200" dirty="0"/>
            <a:t>Use multiple methods of dissemination of findings</a:t>
          </a:r>
        </a:p>
      </dsp:txBody>
      <dsp:txXfrm>
        <a:off x="1005183" y="4122485"/>
        <a:ext cx="1706835" cy="682734"/>
      </dsp:txXfrm>
    </dsp:sp>
    <dsp:sp modelId="{F7074E7B-49B1-439E-822B-DCA68C50A092}">
      <dsp:nvSpPr>
        <dsp:cNvPr id="0" name=""/>
        <dsp:cNvSpPr/>
      </dsp:nvSpPr>
      <dsp:spPr>
        <a:xfrm>
          <a:off x="3343548" y="2757016"/>
          <a:ext cx="1041169" cy="1041169"/>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A69AB1-5468-43A9-B55F-8E98B7261240}">
      <dsp:nvSpPr>
        <dsp:cNvPr id="0" name=""/>
        <dsp:cNvSpPr/>
      </dsp:nvSpPr>
      <dsp:spPr>
        <a:xfrm>
          <a:off x="3565437" y="2978905"/>
          <a:ext cx="597392" cy="5973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A3D509-2AE8-413C-9349-668D5531AD58}">
      <dsp:nvSpPr>
        <dsp:cNvPr id="0" name=""/>
        <dsp:cNvSpPr/>
      </dsp:nvSpPr>
      <dsp:spPr>
        <a:xfrm>
          <a:off x="3010715" y="4122485"/>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IN" sz="1100" b="1" i="0" kern="1200" dirty="0"/>
            <a:t>Support awareness-raising</a:t>
          </a:r>
        </a:p>
      </dsp:txBody>
      <dsp:txXfrm>
        <a:off x="3010715" y="4122485"/>
        <a:ext cx="1706835" cy="682734"/>
      </dsp:txXfrm>
    </dsp:sp>
    <dsp:sp modelId="{9E35D131-1F4C-407E-BBBC-C5843B17BC77}">
      <dsp:nvSpPr>
        <dsp:cNvPr id="0" name=""/>
        <dsp:cNvSpPr/>
      </dsp:nvSpPr>
      <dsp:spPr>
        <a:xfrm>
          <a:off x="5349080" y="2757016"/>
          <a:ext cx="1041169" cy="1041169"/>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833FC0-A60E-403D-A82F-27CCB1837BB2}">
      <dsp:nvSpPr>
        <dsp:cNvPr id="0" name=""/>
        <dsp:cNvSpPr/>
      </dsp:nvSpPr>
      <dsp:spPr>
        <a:xfrm>
          <a:off x="5570969" y="2978905"/>
          <a:ext cx="597392" cy="59739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87EA19-2D22-4985-A7BF-C655E2B2F15F}">
      <dsp:nvSpPr>
        <dsp:cNvPr id="0" name=""/>
        <dsp:cNvSpPr/>
      </dsp:nvSpPr>
      <dsp:spPr>
        <a:xfrm>
          <a:off x="5016247" y="4122485"/>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IN" sz="1100" b="1" i="0" kern="1200" dirty="0"/>
            <a:t>Share evidence for policy influencing</a:t>
          </a:r>
        </a:p>
      </dsp:txBody>
      <dsp:txXfrm>
        <a:off x="5016247" y="4122485"/>
        <a:ext cx="1706835" cy="68273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6DF9-F0A8-42C4-8073-753FE7A813F5}" type="datetimeFigureOut">
              <a:rPr lang="en-AU" smtClean="0"/>
              <a:t>19/10/2021</a:t>
            </a:fld>
            <a:endParaRPr lang="en-AU"/>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84118-C42D-41FE-A410-D319179E407E}" type="slidenum">
              <a:rPr lang="en-AU" smtClean="0"/>
              <a:t>‹#›</a:t>
            </a:fld>
            <a:endParaRPr lang="en-AU"/>
          </a:p>
        </p:txBody>
      </p:sp>
    </p:spTree>
    <p:extLst>
      <p:ext uri="{BB962C8B-B14F-4D97-AF65-F5344CB8AC3E}">
        <p14:creationId xmlns:p14="http://schemas.microsoft.com/office/powerpoint/2010/main" val="307532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329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594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708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Some</a:t>
            </a:r>
            <a:r>
              <a:rPr lang="fr-FR" dirty="0"/>
              <a:t> </a:t>
            </a:r>
            <a:r>
              <a:rPr lang="fr-FR" dirty="0" err="1"/>
              <a:t>will</a:t>
            </a:r>
            <a:r>
              <a:rPr lang="fr-FR" dirty="0"/>
              <a:t> </a:t>
            </a:r>
            <a:r>
              <a:rPr lang="fr-FR" dirty="0" err="1"/>
              <a:t>say</a:t>
            </a:r>
            <a:r>
              <a:rPr lang="fr-FR" dirty="0"/>
              <a:t> </a:t>
            </a:r>
            <a:r>
              <a:rPr lang="fr-FR" dirty="0" err="1"/>
              <a:t>there</a:t>
            </a:r>
            <a:r>
              <a:rPr lang="fr-FR" dirty="0"/>
              <a:t> </a:t>
            </a:r>
            <a:r>
              <a:rPr lang="fr-FR" dirty="0" err="1"/>
              <a:t>isn’t</a:t>
            </a:r>
            <a:r>
              <a:rPr lang="fr-FR" dirty="0"/>
              <a:t> or </a:t>
            </a:r>
            <a:r>
              <a:rPr lang="fr-FR" dirty="0" err="1"/>
              <a:t>needn’t</a:t>
            </a:r>
            <a:r>
              <a:rPr lang="fr-FR" dirty="0"/>
              <a:t> </a:t>
            </a:r>
            <a:r>
              <a:rPr lang="fr-FR" dirty="0" err="1"/>
              <a:t>be</a:t>
            </a:r>
            <a:r>
              <a:rPr lang="fr-FR" dirty="0"/>
              <a:t> a tension. I </a:t>
            </a:r>
            <a:r>
              <a:rPr lang="fr-FR" dirty="0" err="1"/>
              <a:t>would</a:t>
            </a:r>
            <a:r>
              <a:rPr lang="fr-FR" dirty="0"/>
              <a:t> </a:t>
            </a:r>
            <a:r>
              <a:rPr lang="fr-FR" dirty="0" err="1"/>
              <a:t>say</a:t>
            </a:r>
            <a:r>
              <a:rPr lang="fr-FR" dirty="0"/>
              <a:t> </a:t>
            </a:r>
            <a:r>
              <a:rPr lang="fr-FR" dirty="0" err="1"/>
              <a:t>there</a:t>
            </a:r>
            <a:r>
              <a:rPr lang="fr-FR" dirty="0"/>
              <a:t> </a:t>
            </a:r>
            <a:r>
              <a:rPr lang="fr-FR" dirty="0" err="1"/>
              <a:t>is</a:t>
            </a:r>
            <a:r>
              <a:rPr lang="fr-FR" dirty="0"/>
              <a:t> a tension </a:t>
            </a:r>
            <a:r>
              <a:rPr lang="fr-FR" dirty="0" err="1"/>
              <a:t>that</a:t>
            </a:r>
            <a:r>
              <a:rPr lang="fr-FR" dirty="0"/>
              <a:t> </a:t>
            </a:r>
            <a:r>
              <a:rPr lang="fr-FR" dirty="0" err="1"/>
              <a:t>policy</a:t>
            </a:r>
            <a:r>
              <a:rPr lang="fr-FR" dirty="0"/>
              <a:t> </a:t>
            </a:r>
            <a:r>
              <a:rPr lang="fr-FR" dirty="0" err="1"/>
              <a:t>making</a:t>
            </a:r>
            <a:r>
              <a:rPr lang="fr-FR" dirty="0"/>
              <a:t> on </a:t>
            </a:r>
            <a:r>
              <a:rPr lang="fr-FR" dirty="0" err="1"/>
              <a:t>research</a:t>
            </a:r>
            <a:r>
              <a:rPr lang="fr-FR" dirty="0"/>
              <a:t> and </a:t>
            </a:r>
            <a:r>
              <a:rPr lang="fr-FR" dirty="0" err="1"/>
              <a:t>research</a:t>
            </a:r>
            <a:r>
              <a:rPr lang="fr-FR" dirty="0"/>
              <a:t> </a:t>
            </a:r>
            <a:r>
              <a:rPr lang="fr-FR" dirty="0" err="1"/>
              <a:t>funding</a:t>
            </a:r>
            <a:r>
              <a:rPr lang="fr-FR" dirty="0"/>
              <a:t> </a:t>
            </a:r>
            <a:r>
              <a:rPr lang="fr-FR" dirty="0" err="1"/>
              <a:t>should</a:t>
            </a:r>
            <a:r>
              <a:rPr lang="fr-FR" dirty="0"/>
              <a:t> </a:t>
            </a:r>
            <a:r>
              <a:rPr lang="fr-FR" dirty="0" err="1"/>
              <a:t>be</a:t>
            </a:r>
            <a:r>
              <a:rPr lang="fr-FR" dirty="0"/>
              <a:t> </a:t>
            </a:r>
            <a:r>
              <a:rPr lang="fr-FR" dirty="0" err="1"/>
              <a:t>aware</a:t>
            </a:r>
            <a:r>
              <a:rPr lang="fr-FR" dirty="0"/>
              <a:t> of.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228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Some</a:t>
            </a:r>
            <a:r>
              <a:rPr lang="fr-FR" dirty="0"/>
              <a:t> </a:t>
            </a:r>
            <a:r>
              <a:rPr lang="fr-FR" dirty="0" err="1"/>
              <a:t>will</a:t>
            </a:r>
            <a:r>
              <a:rPr lang="fr-FR" dirty="0"/>
              <a:t> </a:t>
            </a:r>
            <a:r>
              <a:rPr lang="fr-FR" dirty="0" err="1"/>
              <a:t>say</a:t>
            </a:r>
            <a:r>
              <a:rPr lang="fr-FR" dirty="0"/>
              <a:t> </a:t>
            </a:r>
            <a:r>
              <a:rPr lang="fr-FR" dirty="0" err="1"/>
              <a:t>there</a:t>
            </a:r>
            <a:r>
              <a:rPr lang="fr-FR" dirty="0"/>
              <a:t> </a:t>
            </a:r>
            <a:r>
              <a:rPr lang="fr-FR" dirty="0" err="1"/>
              <a:t>isn’t</a:t>
            </a:r>
            <a:r>
              <a:rPr lang="fr-FR" dirty="0"/>
              <a:t> or </a:t>
            </a:r>
            <a:r>
              <a:rPr lang="fr-FR" dirty="0" err="1"/>
              <a:t>needn’t</a:t>
            </a:r>
            <a:r>
              <a:rPr lang="fr-FR" dirty="0"/>
              <a:t> </a:t>
            </a:r>
            <a:r>
              <a:rPr lang="fr-FR" dirty="0" err="1"/>
              <a:t>be</a:t>
            </a:r>
            <a:r>
              <a:rPr lang="fr-FR" dirty="0"/>
              <a:t> a tension. I </a:t>
            </a:r>
            <a:r>
              <a:rPr lang="fr-FR" dirty="0" err="1"/>
              <a:t>would</a:t>
            </a:r>
            <a:r>
              <a:rPr lang="fr-FR" dirty="0"/>
              <a:t> </a:t>
            </a:r>
            <a:r>
              <a:rPr lang="fr-FR" dirty="0" err="1"/>
              <a:t>say</a:t>
            </a:r>
            <a:r>
              <a:rPr lang="fr-FR" dirty="0"/>
              <a:t> </a:t>
            </a:r>
            <a:r>
              <a:rPr lang="fr-FR" dirty="0" err="1"/>
              <a:t>there</a:t>
            </a:r>
            <a:r>
              <a:rPr lang="fr-FR" dirty="0"/>
              <a:t> </a:t>
            </a:r>
            <a:r>
              <a:rPr lang="fr-FR" dirty="0" err="1"/>
              <a:t>often</a:t>
            </a:r>
            <a:r>
              <a:rPr lang="fr-FR" dirty="0"/>
              <a:t> </a:t>
            </a:r>
            <a:r>
              <a:rPr lang="fr-FR" dirty="0" err="1"/>
              <a:t>is</a:t>
            </a:r>
            <a:r>
              <a:rPr lang="fr-FR" dirty="0"/>
              <a:t> </a:t>
            </a:r>
            <a:r>
              <a:rPr lang="fr-FR" dirty="0" err="1"/>
              <a:t>this</a:t>
            </a:r>
            <a:r>
              <a:rPr lang="fr-FR" dirty="0"/>
              <a:t> tension. Academic </a:t>
            </a:r>
            <a:r>
              <a:rPr lang="fr-FR" dirty="0" err="1"/>
              <a:t>freedom</a:t>
            </a:r>
            <a:r>
              <a:rPr lang="fr-FR" dirty="0"/>
              <a:t>: positive: </a:t>
            </a:r>
            <a:r>
              <a:rPr lang="fr-FR" dirty="0" err="1"/>
              <a:t>individual</a:t>
            </a:r>
            <a:r>
              <a:rPr lang="fr-FR" dirty="0"/>
              <a:t> </a:t>
            </a:r>
            <a:r>
              <a:rPr lang="fr-FR" dirty="0" err="1"/>
              <a:t>researcher</a:t>
            </a:r>
            <a:r>
              <a:rPr lang="fr-FR" dirty="0"/>
              <a:t> or </a:t>
            </a:r>
            <a:r>
              <a:rPr lang="fr-FR" dirty="0" err="1"/>
              <a:t>research</a:t>
            </a:r>
            <a:r>
              <a:rPr lang="fr-FR" dirty="0"/>
              <a:t> group are </a:t>
            </a:r>
            <a:r>
              <a:rPr lang="fr-FR" dirty="0" err="1"/>
              <a:t>doing</a:t>
            </a:r>
            <a:r>
              <a:rPr lang="fr-FR" dirty="0"/>
              <a:t> </a:t>
            </a:r>
            <a:r>
              <a:rPr lang="fr-FR" dirty="0" err="1"/>
              <a:t>what</a:t>
            </a:r>
            <a:r>
              <a:rPr lang="fr-FR" dirty="0"/>
              <a:t> </a:t>
            </a:r>
            <a:r>
              <a:rPr lang="fr-FR" dirty="0" err="1"/>
              <a:t>they</a:t>
            </a:r>
            <a:r>
              <a:rPr lang="fr-FR" dirty="0"/>
              <a:t> are best at and </a:t>
            </a:r>
            <a:r>
              <a:rPr lang="fr-FR" dirty="0" err="1"/>
              <a:t>most</a:t>
            </a:r>
            <a:r>
              <a:rPr lang="fr-FR" dirty="0"/>
              <a:t> </a:t>
            </a:r>
            <a:r>
              <a:rPr lang="fr-FR" dirty="0" err="1"/>
              <a:t>motivated</a:t>
            </a:r>
            <a:r>
              <a:rPr lang="fr-FR" dirty="0"/>
              <a:t> for and </a:t>
            </a:r>
            <a:r>
              <a:rPr lang="fr-FR" dirty="0" err="1"/>
              <a:t>societal</a:t>
            </a:r>
            <a:r>
              <a:rPr lang="fr-FR" dirty="0"/>
              <a:t> impact </a:t>
            </a:r>
            <a:r>
              <a:rPr lang="fr-FR" dirty="0" err="1"/>
              <a:t>will</a:t>
            </a:r>
            <a:r>
              <a:rPr lang="fr-FR" dirty="0"/>
              <a:t> flow anyway </a:t>
            </a:r>
            <a:r>
              <a:rPr lang="fr-FR" dirty="0" err="1"/>
              <a:t>from</a:t>
            </a:r>
            <a:r>
              <a:rPr lang="fr-FR" dirty="0"/>
              <a:t> the excellence of the </a:t>
            </a:r>
            <a:r>
              <a:rPr lang="fr-FR" dirty="0" err="1"/>
              <a:t>research</a:t>
            </a:r>
            <a:r>
              <a:rPr lang="fr-FR" dirty="0"/>
              <a:t>. And </a:t>
            </a:r>
            <a:r>
              <a:rPr lang="fr-FR" dirty="0" err="1"/>
              <a:t>researchers</a:t>
            </a:r>
            <a:r>
              <a:rPr lang="fr-FR" dirty="0"/>
              <a:t> are operating </a:t>
            </a:r>
            <a:r>
              <a:rPr lang="fr-FR" dirty="0" err="1"/>
              <a:t>under</a:t>
            </a:r>
            <a:r>
              <a:rPr lang="fr-FR" dirty="0"/>
              <a:t> </a:t>
            </a:r>
            <a:r>
              <a:rPr lang="fr-FR" dirty="0" err="1"/>
              <a:t>so</a:t>
            </a:r>
            <a:r>
              <a:rPr lang="fr-FR" dirty="0"/>
              <a:t> </a:t>
            </a:r>
            <a:r>
              <a:rPr lang="fr-FR" dirty="0" err="1"/>
              <a:t>much</a:t>
            </a:r>
            <a:r>
              <a:rPr lang="fr-FR" dirty="0"/>
              <a:t> pressure </a:t>
            </a:r>
            <a:r>
              <a:rPr lang="fr-FR" dirty="0" err="1"/>
              <a:t>already</a:t>
            </a:r>
            <a:r>
              <a:rPr lang="fr-FR" dirty="0"/>
              <a:t> </a:t>
            </a:r>
            <a:r>
              <a:rPr lang="fr-FR" dirty="0" err="1"/>
              <a:t>that</a:t>
            </a:r>
            <a:r>
              <a:rPr lang="fr-FR" dirty="0"/>
              <a:t> </a:t>
            </a:r>
            <a:r>
              <a:rPr lang="fr-FR" dirty="0" err="1"/>
              <a:t>demanding</a:t>
            </a:r>
            <a:r>
              <a:rPr lang="fr-FR" dirty="0"/>
              <a:t> </a:t>
            </a:r>
            <a:r>
              <a:rPr lang="fr-FR" dirty="0" err="1"/>
              <a:t>them</a:t>
            </a:r>
            <a:r>
              <a:rPr lang="fr-FR" dirty="0"/>
              <a:t> to </a:t>
            </a:r>
            <a:r>
              <a:rPr lang="fr-FR" dirty="0" err="1"/>
              <a:t>deflect</a:t>
            </a:r>
            <a:r>
              <a:rPr lang="fr-FR" dirty="0"/>
              <a:t> </a:t>
            </a:r>
            <a:r>
              <a:rPr lang="fr-FR" dirty="0" err="1"/>
              <a:t>their</a:t>
            </a:r>
            <a:r>
              <a:rPr lang="fr-FR" dirty="0"/>
              <a:t> </a:t>
            </a:r>
            <a:r>
              <a:rPr lang="fr-FR" dirty="0" err="1"/>
              <a:t>research</a:t>
            </a:r>
            <a:r>
              <a:rPr lang="fr-FR" dirty="0"/>
              <a:t> to </a:t>
            </a:r>
            <a:r>
              <a:rPr lang="fr-FR" dirty="0" err="1"/>
              <a:t>societal</a:t>
            </a:r>
            <a:r>
              <a:rPr lang="fr-FR" dirty="0"/>
              <a:t> </a:t>
            </a:r>
            <a:r>
              <a:rPr lang="fr-FR" dirty="0" err="1"/>
              <a:t>needs</a:t>
            </a:r>
            <a:r>
              <a:rPr lang="fr-FR" dirty="0"/>
              <a:t> </a:t>
            </a:r>
            <a:r>
              <a:rPr lang="fr-FR" dirty="0" err="1"/>
              <a:t>is</a:t>
            </a:r>
            <a:r>
              <a:rPr lang="fr-FR" dirty="0"/>
              <a:t> </a:t>
            </a:r>
            <a:r>
              <a:rPr lang="fr-FR" dirty="0" err="1"/>
              <a:t>asking</a:t>
            </a:r>
            <a:r>
              <a:rPr lang="fr-FR" dirty="0"/>
              <a:t> </a:t>
            </a:r>
            <a:r>
              <a:rPr lang="fr-FR" dirty="0" err="1"/>
              <a:t>too</a:t>
            </a:r>
            <a:r>
              <a:rPr lang="fr-FR" dirty="0"/>
              <a:t> </a:t>
            </a:r>
            <a:r>
              <a:rPr lang="fr-FR" dirty="0" err="1"/>
              <a:t>much</a:t>
            </a:r>
            <a:r>
              <a:rPr lang="fr-FR" dirty="0"/>
              <a:t>. A more </a:t>
            </a:r>
            <a:r>
              <a:rPr lang="fr-FR" dirty="0" err="1"/>
              <a:t>jaundiced</a:t>
            </a:r>
            <a:r>
              <a:rPr lang="fr-FR" dirty="0"/>
              <a:t> </a:t>
            </a:r>
            <a:r>
              <a:rPr lang="fr-FR" dirty="0" err="1"/>
              <a:t>view</a:t>
            </a:r>
            <a:r>
              <a:rPr lang="fr-FR" dirty="0"/>
              <a:t> </a:t>
            </a:r>
            <a:r>
              <a:rPr lang="fr-FR" dirty="0" err="1"/>
              <a:t>might</a:t>
            </a:r>
            <a:r>
              <a:rPr lang="fr-FR" dirty="0"/>
              <a:t> </a:t>
            </a:r>
            <a:r>
              <a:rPr lang="fr-FR" dirty="0" err="1"/>
              <a:t>be</a:t>
            </a:r>
            <a:r>
              <a:rPr lang="fr-FR" dirty="0"/>
              <a:t> </a:t>
            </a:r>
            <a:r>
              <a:rPr lang="fr-FR" dirty="0" err="1"/>
              <a:t>that</a:t>
            </a:r>
            <a:r>
              <a:rPr lang="fr-FR" dirty="0"/>
              <a:t> ‘</a:t>
            </a:r>
            <a:r>
              <a:rPr lang="fr-FR" dirty="0" err="1"/>
              <a:t>academic</a:t>
            </a:r>
            <a:r>
              <a:rPr lang="fr-FR" dirty="0"/>
              <a:t> </a:t>
            </a:r>
            <a:r>
              <a:rPr lang="fr-FR" dirty="0" err="1"/>
              <a:t>freedom</a:t>
            </a:r>
            <a:r>
              <a:rPr lang="fr-FR" dirty="0"/>
              <a:t>’ can </a:t>
            </a:r>
            <a:r>
              <a:rPr lang="fr-FR" dirty="0" err="1"/>
              <a:t>be</a:t>
            </a:r>
            <a:r>
              <a:rPr lang="fr-FR" dirty="0"/>
              <a:t> </a:t>
            </a:r>
            <a:r>
              <a:rPr lang="fr-FR" dirty="0" err="1"/>
              <a:t>invoked</a:t>
            </a:r>
            <a:r>
              <a:rPr lang="fr-FR" dirty="0"/>
              <a:t> to ‘do more of the </a:t>
            </a:r>
            <a:r>
              <a:rPr lang="fr-FR" dirty="0" err="1"/>
              <a:t>same</a:t>
            </a:r>
            <a:r>
              <a:rPr lang="fr-FR" dirty="0"/>
              <a:t>’, to not ‘</a:t>
            </a:r>
            <a:r>
              <a:rPr lang="fr-FR" dirty="0" err="1"/>
              <a:t>pay</a:t>
            </a:r>
            <a:r>
              <a:rPr lang="fr-FR" dirty="0"/>
              <a:t> back’ the </a:t>
            </a:r>
            <a:r>
              <a:rPr lang="fr-FR" dirty="0" err="1"/>
              <a:t>funding</a:t>
            </a:r>
            <a:r>
              <a:rPr lang="fr-FR" dirty="0"/>
              <a:t> </a:t>
            </a:r>
            <a:r>
              <a:rPr lang="fr-FR" dirty="0" err="1"/>
              <a:t>received</a:t>
            </a:r>
            <a:r>
              <a:rPr lang="fr-FR" dirty="0"/>
              <a:t> </a:t>
            </a:r>
            <a:r>
              <a:rPr lang="fr-FR" dirty="0" err="1"/>
              <a:t>from</a:t>
            </a:r>
            <a:r>
              <a:rPr lang="fr-FR" dirty="0"/>
              <a:t> society, to not open up to more </a:t>
            </a:r>
            <a:r>
              <a:rPr lang="fr-FR" dirty="0" err="1"/>
              <a:t>interdisciplinary</a:t>
            </a:r>
            <a:r>
              <a:rPr lang="fr-FR" dirty="0"/>
              <a:t> </a:t>
            </a:r>
            <a:r>
              <a:rPr lang="fr-FR" dirty="0" err="1"/>
              <a:t>research</a:t>
            </a:r>
            <a:r>
              <a:rPr lang="fr-FR" dirty="0"/>
              <a:t> </a:t>
            </a:r>
            <a:r>
              <a:rPr lang="fr-FR" dirty="0" err="1"/>
              <a:t>which</a:t>
            </a:r>
            <a:r>
              <a:rPr lang="fr-FR" dirty="0"/>
              <a:t> has </a:t>
            </a:r>
            <a:r>
              <a:rPr lang="fr-FR" dirty="0" err="1"/>
              <a:t>higher</a:t>
            </a:r>
            <a:r>
              <a:rPr lang="fr-FR" dirty="0"/>
              <a:t> </a:t>
            </a:r>
            <a:r>
              <a:rPr lang="fr-FR" dirty="0" err="1"/>
              <a:t>starting</a:t>
            </a:r>
            <a:r>
              <a:rPr lang="fr-FR" dirty="0"/>
              <a:t>-up </a:t>
            </a:r>
            <a:r>
              <a:rPr lang="fr-FR" dirty="0" err="1"/>
              <a:t>costs</a:t>
            </a:r>
            <a:r>
              <a:rPr lang="fr-FR" dirty="0"/>
              <a:t> </a:t>
            </a:r>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911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dirty="0"/>
              <a:t>strong focus on bibliometrics: may determine and limit choices, may keep researchers focused on ‘doing more of the same’ within their own niche, rather than open up to research (partly) motivated by societal impact, which typically involves cutting across disciplines</a:t>
            </a:r>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612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276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860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09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769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55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Note: </a:t>
            </a:r>
            <a:r>
              <a:rPr lang="fr-FR" dirty="0" err="1"/>
              <a:t>terms</a:t>
            </a:r>
            <a:r>
              <a:rPr lang="fr-FR" dirty="0"/>
              <a:t> </a:t>
            </a:r>
            <a:r>
              <a:rPr lang="fr-FR" dirty="0" err="1"/>
              <a:t>used</a:t>
            </a:r>
            <a:r>
              <a:rPr lang="fr-FR" dirty="0"/>
              <a:t> for goals </a:t>
            </a:r>
            <a:r>
              <a:rPr lang="fr-FR" dirty="0" err="1"/>
              <a:t>almost</a:t>
            </a:r>
            <a:r>
              <a:rPr lang="fr-FR" dirty="0"/>
              <a:t> </a:t>
            </a:r>
            <a:r>
              <a:rPr lang="fr-FR" dirty="0" err="1"/>
              <a:t>always</a:t>
            </a:r>
            <a:r>
              <a:rPr lang="fr-FR" dirty="0"/>
              <a:t> connotations of ‘more’ and ‘new’, ’more man-made </a:t>
            </a:r>
            <a:r>
              <a:rPr lang="fr-FR" dirty="0" err="1"/>
              <a:t>effect</a:t>
            </a:r>
            <a:r>
              <a:rPr lang="fr-FR" dirty="0"/>
              <a:t> on world’, etc. not </a:t>
            </a:r>
            <a:r>
              <a:rPr lang="fr-FR" dirty="0" err="1"/>
              <a:t>with</a:t>
            </a:r>
            <a:r>
              <a:rPr lang="fr-FR" dirty="0"/>
              <a:t> ‘</a:t>
            </a:r>
            <a:r>
              <a:rPr lang="fr-FR" dirty="0" err="1"/>
              <a:t>restoration</a:t>
            </a:r>
            <a:r>
              <a:rPr lang="fr-FR" dirty="0"/>
              <a:t>’, ‘</a:t>
            </a:r>
            <a:r>
              <a:rPr lang="fr-FR" dirty="0" err="1"/>
              <a:t>stabilization</a:t>
            </a:r>
            <a:r>
              <a:rPr lang="fr-FR" dirty="0"/>
              <a:t>’, ‘re-</a:t>
            </a:r>
            <a:r>
              <a:rPr lang="fr-FR" dirty="0" err="1"/>
              <a:t>using</a:t>
            </a:r>
            <a:r>
              <a:rPr lang="fr-FR" dirty="0"/>
              <a:t>’, ‘</a:t>
            </a:r>
            <a:r>
              <a:rPr lang="fr-FR" dirty="0" err="1"/>
              <a:t>limiting</a:t>
            </a:r>
            <a:r>
              <a:rPr lang="fr-FR" dirty="0"/>
              <a:t>’ </a:t>
            </a:r>
            <a:r>
              <a:rPr lang="fr-FR" dirty="0" err="1"/>
              <a:t>growth</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 </a:t>
            </a:r>
            <a:r>
              <a:rPr lang="fr-FR" dirty="0" err="1"/>
              <a:t>SDGs</a:t>
            </a:r>
            <a:r>
              <a:rPr lang="fr-FR" dirty="0"/>
              <a:t> :  </a:t>
            </a:r>
            <a:r>
              <a:rPr lang="fr-FR" dirty="0" err="1"/>
              <a:t>most</a:t>
            </a:r>
            <a:r>
              <a:rPr lang="fr-FR" dirty="0"/>
              <a:t> </a:t>
            </a:r>
            <a:r>
              <a:rPr lang="fr-FR" dirty="0" err="1"/>
              <a:t>explicitly</a:t>
            </a:r>
            <a:r>
              <a:rPr lang="fr-FR" dirty="0"/>
              <a:t> value-</a:t>
            </a:r>
            <a:r>
              <a:rPr lang="fr-FR" dirty="0" err="1"/>
              <a:t>driven</a:t>
            </a:r>
            <a:r>
              <a:rPr lang="fr-FR" dirty="0"/>
              <a:t> (</a:t>
            </a:r>
            <a:r>
              <a:rPr lang="fr-FR" dirty="0" err="1"/>
              <a:t>equity</a:t>
            </a:r>
            <a:r>
              <a:rPr lang="fr-FR" dirty="0"/>
              <a:t>, justice, </a:t>
            </a:r>
            <a:r>
              <a:rPr lang="fr-FR" dirty="0" err="1"/>
              <a:t>reduce</a:t>
            </a:r>
            <a:r>
              <a:rPr lang="fr-FR" dirty="0"/>
              <a:t> injustice and </a:t>
            </a:r>
            <a:r>
              <a:rPr lang="fr-FR" dirty="0" err="1"/>
              <a:t>inequality</a:t>
            </a:r>
            <a:r>
              <a:rPr lang="fr-FR" dirty="0"/>
              <a:t>); </a:t>
            </a:r>
            <a:r>
              <a:rPr lang="fr-FR" dirty="0" err="1"/>
              <a:t>societal</a:t>
            </a:r>
            <a:r>
              <a:rPr lang="fr-FR" dirty="0"/>
              <a:t> impact subsumes society, </a:t>
            </a:r>
            <a:r>
              <a:rPr lang="fr-FR" dirty="0" err="1"/>
              <a:t>economy</a:t>
            </a:r>
            <a:r>
              <a:rPr lang="fr-FR" b="1" dirty="0"/>
              <a:t> and </a:t>
            </a:r>
            <a:r>
              <a:rPr lang="fr-FR" dirty="0" err="1"/>
              <a:t>environment</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137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731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 ‘</a:t>
            </a:r>
            <a:r>
              <a:rPr lang="fr-FR" dirty="0" err="1"/>
              <a:t>cleaning</a:t>
            </a:r>
            <a:r>
              <a:rPr lang="fr-FR" dirty="0"/>
              <a:t> up’: </a:t>
            </a:r>
            <a:r>
              <a:rPr lang="fr-FR" dirty="0" err="1"/>
              <a:t>restorative</a:t>
            </a:r>
            <a:r>
              <a:rPr lang="fr-FR" dirty="0"/>
              <a:t> action</a:t>
            </a:r>
          </a:p>
          <a:p>
            <a:r>
              <a:rPr lang="fr-FR" dirty="0"/>
              <a:t>Not all </a:t>
            </a:r>
            <a:r>
              <a:rPr lang="fr-FR" dirty="0" err="1"/>
              <a:t>research-fuelled</a:t>
            </a:r>
            <a:r>
              <a:rPr lang="fr-FR" dirty="0"/>
              <a:t> action </a:t>
            </a:r>
            <a:r>
              <a:rPr lang="fr-FR" dirty="0" err="1"/>
              <a:t>is</a:t>
            </a:r>
            <a:r>
              <a:rPr lang="fr-FR" dirty="0"/>
              <a:t> </a:t>
            </a:r>
            <a:r>
              <a:rPr lang="fr-FR" dirty="0" err="1"/>
              <a:t>benign</a:t>
            </a:r>
            <a:r>
              <a:rPr lang="fr-FR" dirty="0"/>
              <a:t>, note:</a:t>
            </a:r>
          </a:p>
          <a:p>
            <a:r>
              <a:rPr lang="fr-FR" dirty="0"/>
              <a:t>society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433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73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179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793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eldia met foto EWI">
    <p:spTree>
      <p:nvGrpSpPr>
        <p:cNvPr id="1" name=""/>
        <p:cNvGrpSpPr/>
        <p:nvPr/>
      </p:nvGrpSpPr>
      <p:grpSpPr>
        <a:xfrm>
          <a:off x="0" y="0"/>
          <a:ext cx="0" cy="0"/>
          <a:chOff x="0" y="0"/>
          <a:chExt cx="0" cy="0"/>
        </a:xfrm>
      </p:grpSpPr>
      <p:pic>
        <p:nvPicPr>
          <p:cNvPr id="5" name="Afbeelding 4" descr="Afbeelding met gras, buiten, boom, veld&#10;&#10;Automatisch gegenereerde beschrijving">
            <a:extLst>
              <a:ext uri="{FF2B5EF4-FFF2-40B4-BE49-F238E27FC236}">
                <a16:creationId xmlns:a16="http://schemas.microsoft.com/office/drawing/2014/main" id="{62E3D602-4693-473E-AD8B-2196B2C63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Vlak Links Omgekeerd"/>
          <p:cNvGrpSpPr>
            <a:grpSpLocks noChangeAspect="1"/>
          </p:cNvGrpSpPr>
          <p:nvPr userDrawn="1"/>
        </p:nvGrpSpPr>
        <p:grpSpPr>
          <a:xfrm rot="16200000" flipV="1">
            <a:off x="4049139" y="-845317"/>
            <a:ext cx="4170523" cy="12412024"/>
            <a:chOff x="288002" y="270181"/>
            <a:chExt cx="6345130" cy="6176191"/>
          </a:xfrm>
          <a:solidFill>
            <a:schemeClr val="bg1"/>
          </a:solidFill>
        </p:grpSpPr>
        <p:sp>
          <p:nvSpPr>
            <p:cNvPr id="10" name="Rechthoek 9"/>
            <p:cNvSpPr>
              <a:spLocks/>
            </p:cNvSpPr>
            <p:nvPr userDrawn="1"/>
          </p:nvSpPr>
          <p:spPr>
            <a:xfrm flipV="1">
              <a:off x="288002" y="288000"/>
              <a:ext cx="4563023" cy="6158372"/>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hthoekige driehoek 10"/>
            <p:cNvSpPr/>
            <p:nvPr userDrawn="1"/>
          </p:nvSpPr>
          <p:spPr>
            <a:xfrm flipV="1">
              <a:off x="4847629" y="270181"/>
              <a:ext cx="1785503" cy="6158372"/>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Ondertitel 2"/>
          <p:cNvSpPr>
            <a:spLocks noGrp="1"/>
          </p:cNvSpPr>
          <p:nvPr>
            <p:ph type="subTitle" idx="1" hasCustomPrompt="1"/>
          </p:nvPr>
        </p:nvSpPr>
        <p:spPr>
          <a:xfrm>
            <a:off x="1016145" y="4574280"/>
            <a:ext cx="10848824" cy="850282"/>
          </a:xfrm>
        </p:spPr>
        <p:txBody>
          <a:bodyPr bIns="0">
            <a:noAutofit/>
          </a:bodyPr>
          <a:lstStyle>
            <a:lvl1pPr marL="0" indent="0" algn="l">
              <a:lnSpc>
                <a:spcPts val="2400"/>
              </a:lnSpc>
              <a:buNone/>
              <a:defRPr sz="3600" baseline="0">
                <a:solidFill>
                  <a:srgbClr val="176D8A"/>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Titel presentatie toevoegen</a:t>
            </a:r>
          </a:p>
        </p:txBody>
      </p:sp>
      <p:sp>
        <p:nvSpPr>
          <p:cNvPr id="2" name="Titel 1"/>
          <p:cNvSpPr>
            <a:spLocks noGrp="1"/>
          </p:cNvSpPr>
          <p:nvPr>
            <p:ph type="ctrTitle" hasCustomPrompt="1"/>
          </p:nvPr>
        </p:nvSpPr>
        <p:spPr>
          <a:xfrm>
            <a:off x="1016145" y="5456747"/>
            <a:ext cx="10848824" cy="728870"/>
          </a:xfrm>
        </p:spPr>
        <p:txBody>
          <a:bodyPr anchor="b" anchorCtr="0">
            <a:noAutofit/>
          </a:bodyPr>
          <a:lstStyle>
            <a:lvl1pPr indent="0" algn="l">
              <a:lnSpc>
                <a:spcPts val="5400"/>
              </a:lnSpc>
              <a:defRPr sz="4400" b="1" i="0" cap="small" baseline="0">
                <a:solidFill>
                  <a:srgbClr val="176D8A"/>
                </a:solidFill>
                <a:latin typeface="+mj-lt"/>
                <a:cs typeface="FlandersArtSans-Bold" panose="00000800000000000000" pitchFamily="2" charset="0"/>
              </a:defRPr>
            </a:lvl1pPr>
          </a:lstStyle>
          <a:p>
            <a:r>
              <a:rPr lang="nl-NL"/>
              <a:t>Titel Event</a:t>
            </a:r>
            <a:endParaRPr lang="nl-BE"/>
          </a:p>
        </p:txBody>
      </p:sp>
      <p:pic>
        <p:nvPicPr>
          <p:cNvPr id="12" name="Afbeelding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34401" y="6282000"/>
            <a:ext cx="5974079" cy="576000"/>
          </a:xfrm>
          <a:prstGeom prst="rect">
            <a:avLst/>
          </a:prstGeom>
        </p:spPr>
      </p:pic>
      <p:sp>
        <p:nvSpPr>
          <p:cNvPr id="7" name="Rechthoek 6">
            <a:extLst>
              <a:ext uri="{FF2B5EF4-FFF2-40B4-BE49-F238E27FC236}">
                <a16:creationId xmlns:a16="http://schemas.microsoft.com/office/drawing/2014/main" id="{23B1A9EF-EE02-4565-BFA7-09855CC70C4D}"/>
              </a:ext>
            </a:extLst>
          </p:cNvPr>
          <p:cNvSpPr/>
          <p:nvPr userDrawn="1"/>
        </p:nvSpPr>
        <p:spPr>
          <a:xfrm rot="21192107">
            <a:off x="-86929" y="3840969"/>
            <a:ext cx="12463847" cy="92629"/>
          </a:xfrm>
          <a:prstGeom prst="rect">
            <a:avLst/>
          </a:prstGeom>
          <a:solidFill>
            <a:srgbClr val="176D8A"/>
          </a:solidFill>
          <a:ln>
            <a:solidFill>
              <a:srgbClr val="2E7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hthoek 12">
            <a:extLst>
              <a:ext uri="{FF2B5EF4-FFF2-40B4-BE49-F238E27FC236}">
                <a16:creationId xmlns:a16="http://schemas.microsoft.com/office/drawing/2014/main" id="{4C80ED64-C326-4FE1-A8CE-7C9FB24A737F}"/>
              </a:ext>
            </a:extLst>
          </p:cNvPr>
          <p:cNvSpPr/>
          <p:nvPr userDrawn="1"/>
        </p:nvSpPr>
        <p:spPr>
          <a:xfrm rot="21192107">
            <a:off x="-53067" y="3838245"/>
            <a:ext cx="12492643" cy="4571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hthoek 13">
            <a:extLst>
              <a:ext uri="{FF2B5EF4-FFF2-40B4-BE49-F238E27FC236}">
                <a16:creationId xmlns:a16="http://schemas.microsoft.com/office/drawing/2014/main" id="{E764B913-5E3D-4578-AF37-C6CB65F82978}"/>
              </a:ext>
            </a:extLst>
          </p:cNvPr>
          <p:cNvSpPr/>
          <p:nvPr userDrawn="1"/>
        </p:nvSpPr>
        <p:spPr>
          <a:xfrm rot="21192107">
            <a:off x="-111951" y="3785429"/>
            <a:ext cx="12553420" cy="4804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953746"/>
      </p:ext>
    </p:extLst>
  </p:cSld>
  <p:clrMapOvr>
    <a:masterClrMapping/>
  </p:clrMapOvr>
  <p:extLst>
    <p:ext uri="{DCECCB84-F9BA-43D5-87BE-67443E8EF086}">
      <p15:sldGuideLst xmlns:p15="http://schemas.microsoft.com/office/powerpoint/2012/main">
        <p15:guide id="1" orient="horz" pos="232">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VO_EWI_Title and Content_0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35764"/>
            <a:ext cx="10515600" cy="1093923"/>
          </a:xfrm>
        </p:spPr>
        <p:txBody>
          <a:bodyPr/>
          <a:lstStyle>
            <a:lvl1pPr>
              <a:defRPr sz="3600"/>
            </a:lvl1pPr>
          </a:lstStyle>
          <a:p>
            <a:r>
              <a:rPr lang="en-GB"/>
              <a:t>Click to edit Master title style</a:t>
            </a:r>
            <a:endParaRPr lang="en-US"/>
          </a:p>
        </p:txBody>
      </p:sp>
      <p:sp>
        <p:nvSpPr>
          <p:cNvPr id="3" name="Content Placeholder 2"/>
          <p:cNvSpPr>
            <a:spLocks noGrp="1"/>
          </p:cNvSpPr>
          <p:nvPr>
            <p:ph idx="1"/>
          </p:nvPr>
        </p:nvSpPr>
        <p:spPr>
          <a:xfrm>
            <a:off x="838200" y="1991186"/>
            <a:ext cx="10515600" cy="4147277"/>
          </a:xfrm>
        </p:spPr>
        <p:txBody>
          <a:bodyPr/>
          <a:lstStyle>
            <a:lvl1pPr marL="180000" indent="-180000">
              <a:defRPr sz="1800"/>
            </a:lvl1pPr>
            <a:lvl2pPr marL="360000" indent="-180000">
              <a:defRPr sz="1800"/>
            </a:lvl2pPr>
            <a:lvl3pPr marL="540000" indent="-180000">
              <a:defRPr sz="1800"/>
            </a:lvl3pPr>
            <a:lvl4pPr marL="720000" indent="-180000">
              <a:defRPr sz="1800"/>
            </a:lvl4pPr>
            <a:lvl5pPr marL="900000" indent="-18000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descr="Logo&#10;&#10;Description automatically generated">
            <a:extLst>
              <a:ext uri="{FF2B5EF4-FFF2-40B4-BE49-F238E27FC236}">
                <a16:creationId xmlns:a16="http://schemas.microsoft.com/office/drawing/2014/main" id="{32053101-78B0-C947-BD21-18BEB3CB9F2A}"/>
              </a:ext>
            </a:extLst>
          </p:cNvPr>
          <p:cNvPicPr>
            <a:picLocks noChangeAspect="1"/>
          </p:cNvPicPr>
          <p:nvPr userDrawn="1"/>
        </p:nvPicPr>
        <p:blipFill>
          <a:blip r:embed="rId2"/>
          <a:stretch>
            <a:fillRect/>
          </a:stretch>
        </p:blipFill>
        <p:spPr>
          <a:xfrm>
            <a:off x="6835548" y="6161434"/>
            <a:ext cx="4917609" cy="473583"/>
          </a:xfrm>
          <a:prstGeom prst="rect">
            <a:avLst/>
          </a:prstGeom>
        </p:spPr>
      </p:pic>
      <p:sp>
        <p:nvSpPr>
          <p:cNvPr id="19" name="Rectangle 18">
            <a:extLst>
              <a:ext uri="{FF2B5EF4-FFF2-40B4-BE49-F238E27FC236}">
                <a16:creationId xmlns:a16="http://schemas.microsoft.com/office/drawing/2014/main" id="{1728E3F4-3A20-6C45-9F84-A7C9F8F4305C}"/>
              </a:ext>
            </a:extLst>
          </p:cNvPr>
          <p:cNvSpPr/>
          <p:nvPr userDrawn="1"/>
        </p:nvSpPr>
        <p:spPr>
          <a:xfrm>
            <a:off x="0" y="0"/>
            <a:ext cx="275837" cy="68652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FlandersArtSans-Regular"/>
              <a:ea typeface="+mn-ea"/>
              <a:cs typeface="+mn-cs"/>
            </a:endParaRPr>
          </a:p>
        </p:txBody>
      </p:sp>
    </p:spTree>
    <p:extLst>
      <p:ext uri="{BB962C8B-B14F-4D97-AF65-F5344CB8AC3E}">
        <p14:creationId xmlns:p14="http://schemas.microsoft.com/office/powerpoint/2010/main" val="23838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VO_EWI_Title Slide_08">
    <p:bg>
      <p:bgPr>
        <a:solidFill>
          <a:schemeClr val="tx2"/>
        </a:solidFill>
        <a:effectLst/>
      </p:bgPr>
    </p:bg>
    <p:spTree>
      <p:nvGrpSpPr>
        <p:cNvPr id="1" name=""/>
        <p:cNvGrpSpPr/>
        <p:nvPr/>
      </p:nvGrpSpPr>
      <p:grpSpPr>
        <a:xfrm>
          <a:off x="0" y="0"/>
          <a:ext cx="0" cy="0"/>
          <a:chOff x="0" y="0"/>
          <a:chExt cx="0" cy="0"/>
        </a:xfrm>
      </p:grpSpPr>
      <p:sp>
        <p:nvSpPr>
          <p:cNvPr id="6" name="Snip Diagonal Corner of Rectangle 5">
            <a:extLst>
              <a:ext uri="{FF2B5EF4-FFF2-40B4-BE49-F238E27FC236}">
                <a16:creationId xmlns:a16="http://schemas.microsoft.com/office/drawing/2014/main" id="{DE60EE00-0744-AE43-B0EF-BCE92EA17D11}"/>
              </a:ext>
            </a:extLst>
          </p:cNvPr>
          <p:cNvSpPr/>
          <p:nvPr userDrawn="1"/>
        </p:nvSpPr>
        <p:spPr>
          <a:xfrm>
            <a:off x="-12912" y="3836760"/>
            <a:ext cx="12195387" cy="3021241"/>
          </a:xfrm>
          <a:custGeom>
            <a:avLst/>
            <a:gdLst>
              <a:gd name="connsiteX0" fmla="*/ 0 w 9144000"/>
              <a:gd name="connsiteY0" fmla="*/ 0 h 4057650"/>
              <a:gd name="connsiteX1" fmla="*/ 8467711 w 9144000"/>
              <a:gd name="connsiteY1" fmla="*/ 0 h 4057650"/>
              <a:gd name="connsiteX2" fmla="*/ 9144000 w 9144000"/>
              <a:gd name="connsiteY2" fmla="*/ 676289 h 4057650"/>
              <a:gd name="connsiteX3" fmla="*/ 9144000 w 9144000"/>
              <a:gd name="connsiteY3" fmla="*/ 4057650 h 4057650"/>
              <a:gd name="connsiteX4" fmla="*/ 9144000 w 9144000"/>
              <a:gd name="connsiteY4" fmla="*/ 4057650 h 4057650"/>
              <a:gd name="connsiteX5" fmla="*/ 676289 w 9144000"/>
              <a:gd name="connsiteY5" fmla="*/ 4057650 h 4057650"/>
              <a:gd name="connsiteX6" fmla="*/ 0 w 9144000"/>
              <a:gd name="connsiteY6" fmla="*/ 3381361 h 4057650"/>
              <a:gd name="connsiteX7" fmla="*/ 0 w 9144000"/>
              <a:gd name="connsiteY7" fmla="*/ 0 h 4057650"/>
              <a:gd name="connsiteX0" fmla="*/ 0 w 9144000"/>
              <a:gd name="connsiteY0" fmla="*/ 0 h 4057650"/>
              <a:gd name="connsiteX1" fmla="*/ 9144000 w 9144000"/>
              <a:gd name="connsiteY1" fmla="*/ 676289 h 4057650"/>
              <a:gd name="connsiteX2" fmla="*/ 9144000 w 9144000"/>
              <a:gd name="connsiteY2" fmla="*/ 4057650 h 4057650"/>
              <a:gd name="connsiteX3" fmla="*/ 9144000 w 9144000"/>
              <a:gd name="connsiteY3" fmla="*/ 4057650 h 4057650"/>
              <a:gd name="connsiteX4" fmla="*/ 676289 w 9144000"/>
              <a:gd name="connsiteY4" fmla="*/ 4057650 h 4057650"/>
              <a:gd name="connsiteX5" fmla="*/ 0 w 9144000"/>
              <a:gd name="connsiteY5" fmla="*/ 3381361 h 4057650"/>
              <a:gd name="connsiteX6" fmla="*/ 0 w 9144000"/>
              <a:gd name="connsiteY6" fmla="*/ 0 h 4057650"/>
              <a:gd name="connsiteX0" fmla="*/ 0 w 9144000"/>
              <a:gd name="connsiteY0" fmla="*/ 0 h 4057650"/>
              <a:gd name="connsiteX1" fmla="*/ 9144000 w 9144000"/>
              <a:gd name="connsiteY1" fmla="*/ 676289 h 4057650"/>
              <a:gd name="connsiteX2" fmla="*/ 9144000 w 9144000"/>
              <a:gd name="connsiteY2" fmla="*/ 4057650 h 4057650"/>
              <a:gd name="connsiteX3" fmla="*/ 9144000 w 9144000"/>
              <a:gd name="connsiteY3" fmla="*/ 4057650 h 4057650"/>
              <a:gd name="connsiteX4" fmla="*/ 0 w 9144000"/>
              <a:gd name="connsiteY4" fmla="*/ 3381361 h 4057650"/>
              <a:gd name="connsiteX5" fmla="*/ 0 w 9144000"/>
              <a:gd name="connsiteY5" fmla="*/ 0 h 4057650"/>
              <a:gd name="connsiteX0" fmla="*/ 0 w 9144000"/>
              <a:gd name="connsiteY0" fmla="*/ 0 h 4170031"/>
              <a:gd name="connsiteX1" fmla="*/ 9144000 w 9144000"/>
              <a:gd name="connsiteY1" fmla="*/ 676289 h 4170031"/>
              <a:gd name="connsiteX2" fmla="*/ 9144000 w 9144000"/>
              <a:gd name="connsiteY2" fmla="*/ 4057650 h 4170031"/>
              <a:gd name="connsiteX3" fmla="*/ 9144000 w 9144000"/>
              <a:gd name="connsiteY3" fmla="*/ 4057650 h 4170031"/>
              <a:gd name="connsiteX4" fmla="*/ 0 w 9144000"/>
              <a:gd name="connsiteY4" fmla="*/ 4170031 h 4170031"/>
              <a:gd name="connsiteX5" fmla="*/ 0 w 9144000"/>
              <a:gd name="connsiteY5" fmla="*/ 0 h 4170031"/>
              <a:gd name="connsiteX0" fmla="*/ 0 w 9144000"/>
              <a:gd name="connsiteY0" fmla="*/ 0 h 4170031"/>
              <a:gd name="connsiteX1" fmla="*/ 9144000 w 9144000"/>
              <a:gd name="connsiteY1" fmla="*/ 676289 h 4170031"/>
              <a:gd name="connsiteX2" fmla="*/ 9144000 w 9144000"/>
              <a:gd name="connsiteY2" fmla="*/ 4057650 h 4170031"/>
              <a:gd name="connsiteX3" fmla="*/ 9144000 w 9144000"/>
              <a:gd name="connsiteY3" fmla="*/ 4160520 h 4170031"/>
              <a:gd name="connsiteX4" fmla="*/ 0 w 9144000"/>
              <a:gd name="connsiteY4" fmla="*/ 4170031 h 4170031"/>
              <a:gd name="connsiteX5" fmla="*/ 0 w 9144000"/>
              <a:gd name="connsiteY5" fmla="*/ 0 h 4170031"/>
              <a:gd name="connsiteX0" fmla="*/ 11430 w 9144000"/>
              <a:gd name="connsiteY0" fmla="*/ 2135491 h 3493742"/>
              <a:gd name="connsiteX1" fmla="*/ 9144000 w 9144000"/>
              <a:gd name="connsiteY1" fmla="*/ 0 h 3493742"/>
              <a:gd name="connsiteX2" fmla="*/ 9144000 w 9144000"/>
              <a:gd name="connsiteY2" fmla="*/ 3381361 h 3493742"/>
              <a:gd name="connsiteX3" fmla="*/ 9144000 w 9144000"/>
              <a:gd name="connsiteY3" fmla="*/ 3484231 h 3493742"/>
              <a:gd name="connsiteX4" fmla="*/ 0 w 9144000"/>
              <a:gd name="connsiteY4" fmla="*/ 3493742 h 3493742"/>
              <a:gd name="connsiteX5" fmla="*/ 11430 w 9144000"/>
              <a:gd name="connsiteY5" fmla="*/ 2135491 h 3493742"/>
              <a:gd name="connsiteX0" fmla="*/ 11430 w 9144000"/>
              <a:gd name="connsiteY0" fmla="*/ 2518801 h 3493742"/>
              <a:gd name="connsiteX1" fmla="*/ 9144000 w 9144000"/>
              <a:gd name="connsiteY1" fmla="*/ 0 h 3493742"/>
              <a:gd name="connsiteX2" fmla="*/ 9144000 w 9144000"/>
              <a:gd name="connsiteY2" fmla="*/ 3381361 h 3493742"/>
              <a:gd name="connsiteX3" fmla="*/ 9144000 w 9144000"/>
              <a:gd name="connsiteY3" fmla="*/ 3484231 h 3493742"/>
              <a:gd name="connsiteX4" fmla="*/ 0 w 9144000"/>
              <a:gd name="connsiteY4" fmla="*/ 3493742 h 3493742"/>
              <a:gd name="connsiteX5" fmla="*/ 11430 w 9144000"/>
              <a:gd name="connsiteY5" fmla="*/ 2518801 h 3493742"/>
              <a:gd name="connsiteX0" fmla="*/ 22860 w 9144000"/>
              <a:gd name="connsiteY0" fmla="*/ 2267667 h 3493742"/>
              <a:gd name="connsiteX1" fmla="*/ 9144000 w 9144000"/>
              <a:gd name="connsiteY1" fmla="*/ 0 h 3493742"/>
              <a:gd name="connsiteX2" fmla="*/ 9144000 w 9144000"/>
              <a:gd name="connsiteY2" fmla="*/ 3381361 h 3493742"/>
              <a:gd name="connsiteX3" fmla="*/ 9144000 w 9144000"/>
              <a:gd name="connsiteY3" fmla="*/ 3484231 h 3493742"/>
              <a:gd name="connsiteX4" fmla="*/ 0 w 9144000"/>
              <a:gd name="connsiteY4" fmla="*/ 3493742 h 3493742"/>
              <a:gd name="connsiteX5" fmla="*/ 22860 w 9144000"/>
              <a:gd name="connsiteY5" fmla="*/ 2267667 h 3493742"/>
              <a:gd name="connsiteX0" fmla="*/ 0 w 9146540"/>
              <a:gd name="connsiteY0" fmla="*/ 2275010 h 3493742"/>
              <a:gd name="connsiteX1" fmla="*/ 9146540 w 9146540"/>
              <a:gd name="connsiteY1" fmla="*/ 0 h 3493742"/>
              <a:gd name="connsiteX2" fmla="*/ 9146540 w 9146540"/>
              <a:gd name="connsiteY2" fmla="*/ 3381361 h 3493742"/>
              <a:gd name="connsiteX3" fmla="*/ 9146540 w 9146540"/>
              <a:gd name="connsiteY3" fmla="*/ 3484231 h 3493742"/>
              <a:gd name="connsiteX4" fmla="*/ 2540 w 9146540"/>
              <a:gd name="connsiteY4" fmla="*/ 3493742 h 3493742"/>
              <a:gd name="connsiteX5" fmla="*/ 0 w 9146540"/>
              <a:gd name="connsiteY5" fmla="*/ 2275010 h 349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6540" h="3493742">
                <a:moveTo>
                  <a:pt x="0" y="2275010"/>
                </a:moveTo>
                <a:lnTo>
                  <a:pt x="9146540" y="0"/>
                </a:lnTo>
                <a:lnTo>
                  <a:pt x="9146540" y="3381361"/>
                </a:lnTo>
                <a:lnTo>
                  <a:pt x="9146540" y="3484231"/>
                </a:lnTo>
                <a:lnTo>
                  <a:pt x="2540" y="3493742"/>
                </a:lnTo>
                <a:cubicBezTo>
                  <a:pt x="1693" y="3087498"/>
                  <a:pt x="847" y="2681254"/>
                  <a:pt x="0" y="22750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FlandersArtSans-Regular"/>
              <a:ea typeface="+mn-ea"/>
              <a:cs typeface="+mn-cs"/>
            </a:endParaRPr>
          </a:p>
        </p:txBody>
      </p:sp>
      <p:sp>
        <p:nvSpPr>
          <p:cNvPr id="2" name="Title 1"/>
          <p:cNvSpPr>
            <a:spLocks noGrp="1"/>
          </p:cNvSpPr>
          <p:nvPr>
            <p:ph type="ctrTitle"/>
          </p:nvPr>
        </p:nvSpPr>
        <p:spPr>
          <a:xfrm>
            <a:off x="914400" y="-64047"/>
            <a:ext cx="10363200" cy="3315561"/>
          </a:xfrm>
        </p:spPr>
        <p:txBody>
          <a:bodyPr anchor="b" anchorCtr="0">
            <a:noAutofit/>
          </a:bodyPr>
          <a:lstStyle>
            <a:lvl1pPr algn="l">
              <a:defRPr sz="6000" b="1">
                <a:solidFill>
                  <a:schemeClr val="bg1"/>
                </a:solidFill>
              </a:defRPr>
            </a:lvl1pPr>
          </a:lstStyle>
          <a:p>
            <a:r>
              <a:rPr lang="en-GB"/>
              <a:t>Click to edit Master title style</a:t>
            </a:r>
            <a:endParaRPr lang="en-US"/>
          </a:p>
        </p:txBody>
      </p:sp>
      <p:sp>
        <p:nvSpPr>
          <p:cNvPr id="3" name="Subtitle 2"/>
          <p:cNvSpPr>
            <a:spLocks noGrp="1"/>
          </p:cNvSpPr>
          <p:nvPr>
            <p:ph type="subTitle" idx="1" hasCustomPrompt="1"/>
          </p:nvPr>
        </p:nvSpPr>
        <p:spPr>
          <a:xfrm>
            <a:off x="914401" y="3477403"/>
            <a:ext cx="4208313" cy="313350"/>
          </a:xfrm>
          <a:solidFill>
            <a:schemeClr val="accent2"/>
          </a:solidFill>
        </p:spPr>
        <p:txBody>
          <a:bodyPr wrap="none" lIns="72000" tIns="36000" rIns="72000" anchor="ctr"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7" name="Picture 6" descr="Text&#10;&#10;Description automatically generated with medium confidence">
            <a:extLst>
              <a:ext uri="{FF2B5EF4-FFF2-40B4-BE49-F238E27FC236}">
                <a16:creationId xmlns:a16="http://schemas.microsoft.com/office/drawing/2014/main" id="{9C7AF276-7D54-D547-891E-E5191F0A64FC}"/>
              </a:ext>
            </a:extLst>
          </p:cNvPr>
          <p:cNvPicPr>
            <a:picLocks noChangeAspect="1"/>
          </p:cNvPicPr>
          <p:nvPr userDrawn="1"/>
        </p:nvPicPr>
        <p:blipFill>
          <a:blip r:embed="rId2"/>
          <a:stretch>
            <a:fillRect/>
          </a:stretch>
        </p:blipFill>
        <p:spPr>
          <a:xfrm>
            <a:off x="9338078" y="5940800"/>
            <a:ext cx="2408437" cy="691311"/>
          </a:xfrm>
          <a:prstGeom prst="rect">
            <a:avLst/>
          </a:prstGeom>
        </p:spPr>
      </p:pic>
      <p:pic>
        <p:nvPicPr>
          <p:cNvPr id="12" name="Picture 11" descr="Background pattern&#10;&#10;Description automatically generated">
            <a:extLst>
              <a:ext uri="{FF2B5EF4-FFF2-40B4-BE49-F238E27FC236}">
                <a16:creationId xmlns:a16="http://schemas.microsoft.com/office/drawing/2014/main" id="{C42458F2-8330-244F-AFBF-0F43516DAFBC}"/>
              </a:ext>
            </a:extLst>
          </p:cNvPr>
          <p:cNvPicPr>
            <a:picLocks noChangeAspect="1"/>
          </p:cNvPicPr>
          <p:nvPr userDrawn="1"/>
        </p:nvPicPr>
        <p:blipFill rotWithShape="1">
          <a:blip r:embed="rId3"/>
          <a:srcRect l="30829" t="42467" r="18779" b="21185"/>
          <a:stretch/>
        </p:blipFill>
        <p:spPr>
          <a:xfrm flipH="1">
            <a:off x="-64947" y="4469397"/>
            <a:ext cx="5077212" cy="3882123"/>
          </a:xfrm>
          <a:prstGeom prst="flowChartManualInput">
            <a:avLst/>
          </a:prstGeom>
        </p:spPr>
      </p:pic>
    </p:spTree>
    <p:extLst>
      <p:ext uri="{BB962C8B-B14F-4D97-AF65-F5344CB8AC3E}">
        <p14:creationId xmlns:p14="http://schemas.microsoft.com/office/powerpoint/2010/main" val="3854064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hthoek 9"/>
          <p:cNvSpPr/>
          <p:nvPr userDrawn="1"/>
        </p:nvSpPr>
        <p:spPr>
          <a:xfrm>
            <a:off x="0" y="648000"/>
            <a:ext cx="12193200" cy="621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hthoek 7"/>
          <p:cNvSpPr/>
          <p:nvPr userDrawn="1"/>
        </p:nvSpPr>
        <p:spPr>
          <a:xfrm>
            <a:off x="0" y="647998"/>
            <a:ext cx="12193200" cy="445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a:t>Click icon to add picture</a:t>
            </a:r>
            <a:endParaRPr lang="nl-NL"/>
          </a:p>
        </p:txBody>
      </p:sp>
    </p:spTree>
    <p:extLst>
      <p:ext uri="{BB962C8B-B14F-4D97-AF65-F5344CB8AC3E}">
        <p14:creationId xmlns:p14="http://schemas.microsoft.com/office/powerpoint/2010/main" val="2872876540"/>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49126A-AA58-4744-A020-12E3F0D4EDCB}" type="datetime1">
              <a:rPr kumimoji="0" lang="nl-BE"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19/10/2021</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charset="0"/>
                <a:ea typeface="+mn-ea"/>
                <a:cs typeface="+mn-cs"/>
              </a:rPr>
              <a:t>ICAME 41</a:t>
            </a:r>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Title 6"/>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376535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_Finish">
    <p:spTree>
      <p:nvGrpSpPr>
        <p:cNvPr id="1" name=""/>
        <p:cNvGrpSpPr/>
        <p:nvPr/>
      </p:nvGrpSpPr>
      <p:grpSpPr>
        <a:xfrm>
          <a:off x="0" y="0"/>
          <a:ext cx="0" cy="0"/>
          <a:chOff x="0" y="0"/>
          <a:chExt cx="0" cy="0"/>
        </a:xfrm>
      </p:grpSpPr>
      <p:sp>
        <p:nvSpPr>
          <p:cNvPr id="9" name="Rechthoek 8"/>
          <p:cNvSpPr/>
          <p:nvPr userDrawn="1"/>
        </p:nvSpPr>
        <p:spPr>
          <a:xfrm>
            <a:off x="0" y="0"/>
            <a:ext cx="12193200" cy="620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el 1"/>
          <p:cNvSpPr>
            <a:spLocks noGrp="1"/>
          </p:cNvSpPr>
          <p:nvPr>
            <p:ph type="title"/>
          </p:nvPr>
        </p:nvSpPr>
        <p:spPr>
          <a:xfrm>
            <a:off x="579120" y="510988"/>
            <a:ext cx="11039793" cy="5184424"/>
          </a:xfrm>
        </p:spPr>
        <p:txBody>
          <a:bodyPr anchor="ctr" anchorCtr="0">
            <a:noAutofit/>
          </a:bodyPr>
          <a:lstStyle>
            <a:lvl1pPr algn="ctr">
              <a:defRPr sz="6000" baseline="0">
                <a:solidFill>
                  <a:schemeClr val="bg1"/>
                </a:solidFill>
              </a:defRPr>
            </a:lvl1pPr>
          </a:lstStyle>
          <a:p>
            <a:r>
              <a:rPr lang="en-US" dirty="0"/>
              <a:t>Click to edit Master title style</a:t>
            </a:r>
            <a:endParaRPr lang="nl-NL" dirty="0"/>
          </a:p>
        </p:txBody>
      </p:sp>
      <p:sp>
        <p:nvSpPr>
          <p:cNvPr id="4" name="Tijdelijke aanduiding voo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44A65D-0B38-4F24-91C0-E77B9BAF8A1B}" type="datetime1">
              <a:rPr kumimoji="0" lang="nl-BE"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19/10/2021</a:t>
            </a:fld>
            <a:endParaRPr kumimoji="0" lang="nl-NL"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charset="0"/>
                <a:ea typeface="+mn-ea"/>
                <a:cs typeface="+mn-cs"/>
              </a:rPr>
              <a:t>ICAME 41</a:t>
            </a:r>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184235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GB"/>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10/19/2021</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2519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10/19/2021</a:t>
            </a:fld>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77045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581647"/>
      </p:ext>
    </p:extLst>
  </p:cSld>
  <p:clrMapOvr>
    <a:masterClrMapping/>
  </p:clrMapOvr>
  <p:transition spd="slow">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81D0742F-174A-4652-A7EE-74BF03CBCE21}" type="datetimeFigureOut">
              <a:rPr lang="en-US" smtClean="0">
                <a:solidFill>
                  <a:srgbClr val="696464"/>
                </a:solidFill>
                <a:latin typeface="Arial" pitchFamily="34" charset="0"/>
              </a:rPr>
              <a:pPr fontAlgn="base">
                <a:spcBef>
                  <a:spcPct val="0"/>
                </a:spcBef>
                <a:spcAft>
                  <a:spcPct val="0"/>
                </a:spcAft>
                <a:defRPr/>
              </a:pPr>
              <a:t>10/19/2021</a:t>
            </a:fld>
            <a:endParaRPr lang="en-GB">
              <a:solidFill>
                <a:srgbClr val="696464"/>
              </a:solidFill>
              <a:latin typeface="Arial"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GB">
              <a:solidFill>
                <a:srgbClr val="696464"/>
              </a:solidFill>
              <a:latin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E9B874E-3C2F-454A-B26C-87E53D72AADF}" type="slidenum">
              <a:rPr lang="en-GB" smtClean="0">
                <a:solidFill>
                  <a:srgbClr val="696464"/>
                </a:solidFill>
                <a:latin typeface="Arial" pitchFamily="34" charset="0"/>
              </a:rPr>
              <a:pPr fontAlgn="base">
                <a:spcBef>
                  <a:spcPct val="0"/>
                </a:spcBef>
                <a:spcAft>
                  <a:spcPct val="0"/>
                </a:spcAft>
                <a:defRPr/>
              </a:pPr>
              <a:t>‹#›</a:t>
            </a:fld>
            <a:endParaRPr lang="en-GB">
              <a:solidFill>
                <a:srgbClr val="696464"/>
              </a:solidFill>
              <a:latin typeface="Arial" pitchFamily="34" charset="0"/>
            </a:endParaRPr>
          </a:p>
        </p:txBody>
      </p:sp>
    </p:spTree>
    <p:extLst>
      <p:ext uri="{BB962C8B-B14F-4D97-AF65-F5344CB8AC3E}">
        <p14:creationId xmlns:p14="http://schemas.microsoft.com/office/powerpoint/2010/main" val="571709321"/>
      </p:ext>
    </p:extLst>
  </p:cSld>
  <p:clrMapOvr>
    <a:masterClrMapping/>
  </p:clrMapOvr>
  <p:transitio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lide Number"/>
          <p:cNvSpPr txBox="1">
            <a:spLocks noGrp="1"/>
          </p:cNvSpPr>
          <p:nvPr>
            <p:ph type="sldNum" sz="quarter" idx="2"/>
          </p:nvPr>
        </p:nvSpPr>
        <p:spPr>
          <a:prstGeom prst="rect">
            <a:avLst/>
          </a:prstGeom>
        </p:spPr>
        <p:txBody>
          <a:bodyPr/>
          <a:lstStyle/>
          <a:p>
            <a:pPr fontAlgn="base">
              <a:spcBef>
                <a:spcPct val="0"/>
              </a:spcBef>
              <a:spcAft>
                <a:spcPct val="0"/>
              </a:spcAft>
            </a:pPr>
            <a:fld id="{86CB4B4D-7CA3-9044-876B-883B54F8677D}" type="slidenum">
              <a:rPr lang="nl-NL" smtClean="0">
                <a:solidFill>
                  <a:srgbClr val="696464"/>
                </a:solidFill>
                <a:latin typeface="Arial" pitchFamily="34" charset="0"/>
              </a:rPr>
              <a:pPr fontAlgn="base">
                <a:spcBef>
                  <a:spcPct val="0"/>
                </a:spcBef>
                <a:spcAft>
                  <a:spcPct val="0"/>
                </a:spcAft>
              </a:pPr>
              <a:t>‹#›</a:t>
            </a:fld>
            <a:endParaRPr lang="nl-NL">
              <a:solidFill>
                <a:srgbClr val="696464"/>
              </a:solidFill>
              <a:latin typeface="Arial" pitchFamily="34" charset="0"/>
            </a:endParaRPr>
          </a:p>
        </p:txBody>
      </p:sp>
    </p:spTree>
    <p:extLst>
      <p:ext uri="{BB962C8B-B14F-4D97-AF65-F5344CB8AC3E}">
        <p14:creationId xmlns:p14="http://schemas.microsoft.com/office/powerpoint/2010/main" val="329552449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19-10-2021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19-10-2021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19-10-2021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728000" y="252000"/>
            <a:ext cx="9888000" cy="1116000"/>
          </a:xfrm>
          <a:prstGeom prst="rect">
            <a:avLst/>
          </a:prstGeom>
        </p:spPr>
        <p:txBody>
          <a:bodyPr vert="horz" lIns="0" tIns="0" rIns="0" bIns="0" rtlCol="0" anchor="t" anchorCtr="0">
            <a:noAutofit/>
          </a:bodyPr>
          <a:lstStyle/>
          <a:p>
            <a:r>
              <a:rPr lang="nl-NL"/>
              <a:t>Plaats hier je titel</a:t>
            </a:r>
            <a:endParaRPr lang="nl-BE"/>
          </a:p>
        </p:txBody>
      </p:sp>
      <p:sp>
        <p:nvSpPr>
          <p:cNvPr id="3" name="Tijdelijke aanduiding voor tekst 2"/>
          <p:cNvSpPr>
            <a:spLocks noGrp="1"/>
          </p:cNvSpPr>
          <p:nvPr>
            <p:ph type="body" idx="1"/>
          </p:nvPr>
        </p:nvSpPr>
        <p:spPr>
          <a:xfrm>
            <a:off x="1728000" y="1386000"/>
            <a:ext cx="9888000" cy="4680000"/>
          </a:xfrm>
          <a:prstGeom prst="rect">
            <a:avLst/>
          </a:prstGeom>
        </p:spPr>
        <p:txBody>
          <a:bodyPr vert="horz" lIns="0" tIns="0" rIns="0" bIns="45720" rtlCol="0">
            <a:noAutofit/>
          </a:bodyPr>
          <a:lstStyle/>
          <a:p>
            <a:pPr lvl="0"/>
            <a:r>
              <a:rPr lang="nl-NL"/>
              <a:t>Eerste niveau</a:t>
            </a:r>
          </a:p>
          <a:p>
            <a:pPr lvl="1"/>
            <a:r>
              <a:rPr lang="nl-NL"/>
              <a:t>Tweede niveau</a:t>
            </a:r>
          </a:p>
          <a:p>
            <a:pPr lvl="2"/>
            <a:r>
              <a:rPr lang="nl-NL"/>
              <a:t>Derde niveau</a:t>
            </a:r>
          </a:p>
          <a:p>
            <a:pPr lvl="3"/>
            <a:r>
              <a:rPr lang="nl-NL"/>
              <a:t>Vierde niveau</a:t>
            </a:r>
          </a:p>
        </p:txBody>
      </p:sp>
      <p:sp>
        <p:nvSpPr>
          <p:cNvPr id="7" name="Rechthoek 6"/>
          <p:cNvSpPr/>
          <p:nvPr userDrawn="1"/>
        </p:nvSpPr>
        <p:spPr>
          <a:xfrm>
            <a:off x="1" y="0"/>
            <a:ext cx="38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6466" y="6298735"/>
            <a:ext cx="3945839" cy="380444"/>
          </a:xfrm>
          <a:prstGeom prst="rect">
            <a:avLst/>
          </a:prstGeom>
        </p:spPr>
      </p:pic>
    </p:spTree>
    <p:extLst>
      <p:ext uri="{BB962C8B-B14F-4D97-AF65-F5344CB8AC3E}">
        <p14:creationId xmlns:p14="http://schemas.microsoft.com/office/powerpoint/2010/main" val="3409739150"/>
      </p:ext>
    </p:extLst>
  </p:cSld>
  <p:clrMap bg1="lt1" tx1="dk1" bg2="lt2" tx2="dk2" accent1="accent1" accent2="accent2" accent3="accent3" accent4="accent4" accent5="accent5" accent6="accent6" hlink="hlink" folHlink="folHlink"/>
  <p:sldLayoutIdLst>
    <p:sldLayoutId id="2147483661" r:id="rId1"/>
  </p:sldLayoutIdLst>
  <p:hf sldNum="0" hdr="0" ftr="0"/>
  <p:txStyles>
    <p:titleStyle>
      <a:lvl1pPr algn="l" defTabSz="914400" rtl="0" eaLnBrk="1" latinLnBrk="0" hangingPunct="1">
        <a:lnSpc>
          <a:spcPts val="3800"/>
        </a:lnSpc>
        <a:spcBef>
          <a:spcPts val="0"/>
        </a:spcBef>
        <a:buNone/>
        <a:defRPr sz="3700" b="1" i="0" kern="1200">
          <a:solidFill>
            <a:schemeClr val="tx1"/>
          </a:solidFill>
          <a:latin typeface="Calibri" panose="020F0502020204030204" pitchFamily="34" charset="0"/>
          <a:ea typeface="+mj-ea"/>
          <a:cs typeface="Calibri" panose="020F0502020204030204" pitchFamily="34" charset="0"/>
        </a:defRPr>
      </a:lvl1pPr>
    </p:titleStyle>
    <p:bodyStyle>
      <a:lvl1pPr marL="288000" indent="-288000" algn="l" defTabSz="914400" rtl="0" eaLnBrk="1" latinLnBrk="0" hangingPunct="1">
        <a:lnSpc>
          <a:spcPct val="90000"/>
        </a:lnSpc>
        <a:spcBef>
          <a:spcPts val="300"/>
        </a:spcBef>
        <a:buSzPct val="90000"/>
        <a:buFontTx/>
        <a:buBlip>
          <a:blip r:embed="rId4"/>
        </a:buBlip>
        <a:defRPr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70000"/>
        <a:buFont typeface="Wingdings" panose="05000000000000000000" pitchFamily="2" charset="2"/>
        <a:buChar char=""/>
        <a:defRPr sz="2200" kern="1200" spc="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SzPct val="90000"/>
        <a:buFontTx/>
        <a:buBlip>
          <a:blip r:embed="rId5"/>
        </a:buBlip>
        <a:defRPr sz="2000" kern="1200" spc="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SzPct val="75000"/>
        <a:buFont typeface="Wingdings" panose="05000000000000000000" pitchFamily="2" charset="2"/>
        <a:buChar char="§"/>
        <a:defRPr sz="2000" kern="1200" spc="0">
          <a:solidFill>
            <a:schemeClr val="tx1"/>
          </a:solidFill>
          <a:latin typeface="Calibri" panose="020F0502020204030204" pitchFamily="34" charset="0"/>
          <a:ea typeface="+mn-ea"/>
          <a:cs typeface="+mn-cs"/>
        </a:defRPr>
      </a:lvl4pPr>
      <a:lvl5pPr marL="1152000" indent="0" algn="l" defTabSz="914400" rtl="0" eaLnBrk="1" latinLnBrk="0" hangingPunct="1">
        <a:lnSpc>
          <a:spcPct val="90000"/>
        </a:lnSpc>
        <a:spcBef>
          <a:spcPts val="300"/>
        </a:spcBef>
        <a:buSzPct val="90000"/>
        <a:buFontTx/>
        <a:buNone/>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60211"/>
            <a:ext cx="10515600" cy="1325563"/>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838200" y="1981200"/>
            <a:ext cx="10515600" cy="4195763"/>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5B912-EA0D-5E42-9909-0F13E001056A}" type="datetimeFigureOut">
              <a:rPr lang="en-BE" smtClean="0"/>
              <a:t>10/19/2021</a:t>
            </a:fld>
            <a:endParaRPr lang="en-BE"/>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C0951-9A55-704E-A075-D20D6BA31C6B}" type="slidenum">
              <a:rPr lang="en-BE" smtClean="0"/>
              <a:t>‹#›</a:t>
            </a:fld>
            <a:endParaRPr lang="en-BE"/>
          </a:p>
        </p:txBody>
      </p:sp>
    </p:spTree>
    <p:extLst>
      <p:ext uri="{BB962C8B-B14F-4D97-AF65-F5344CB8AC3E}">
        <p14:creationId xmlns:p14="http://schemas.microsoft.com/office/powerpoint/2010/main" val="2044122896"/>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8" name="Afbeelding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D48B0998-E32C-4694-84E0-0D6FF1F64A49}" type="datetime1">
              <a:rPr lang="nl-BE" smtClean="0"/>
              <a:t>19/10/2021</a:t>
            </a:fld>
            <a:endParaRPr lang="nl-NL" dirty="0"/>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r>
              <a:rPr lang="en-US"/>
              <a:t>ICAME 41</a:t>
            </a:r>
            <a:endParaRPr lang="nl-NL" dirty="0"/>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dirty="0"/>
          </a:p>
        </p:txBody>
      </p:sp>
    </p:spTree>
    <p:extLst>
      <p:ext uri="{BB962C8B-B14F-4D97-AF65-F5344CB8AC3E}">
        <p14:creationId xmlns:p14="http://schemas.microsoft.com/office/powerpoint/2010/main" val="319559236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hf hd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p15:clr>
            <a:srgbClr val="F26B43"/>
          </p15:clr>
        </p15:guide>
        <p15:guide id="2" pos="7319">
          <p15:clr>
            <a:srgbClr val="F26B43"/>
          </p15:clr>
        </p15:guide>
        <p15:guide id="3" orient="horz" pos="3857">
          <p15:clr>
            <a:srgbClr val="F26B43"/>
          </p15:clr>
        </p15:guide>
        <p15:guide id="4" pos="36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10/19/2021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34507349"/>
      </p:ext>
    </p:extLst>
  </p:cSld>
  <p:clrMap bg1="lt1" tx1="dk1" bg2="lt2" tx2="dk2" accent1="accent1" accent2="accent2" accent3="accent3" accent4="accent4" accent5="accent5" accent6="accent6" hlink="hlink" folHlink="folHlink"/>
  <p:sldLayoutIdLst>
    <p:sldLayoutId id="2147483670" r:id="rId1"/>
    <p:sldLayoutId id="2147483671" r:id="rId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52400"/>
            <a:ext cx="109728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609600" y="1219200"/>
            <a:ext cx="109728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534400" y="6356351"/>
            <a:ext cx="3051908" cy="365125"/>
          </a:xfrm>
          <a:prstGeom prst="rect">
            <a:avLst/>
          </a:prstGeom>
        </p:spPr>
        <p:txBody>
          <a:bodyPr vert="horz"/>
          <a:lstStyle>
            <a:lvl1pPr algn="l" eaLnBrk="1" latinLnBrk="0" hangingPunct="1">
              <a:defRPr kumimoji="0" sz="1400" smtClean="0">
                <a:solidFill>
                  <a:schemeClr val="tx2"/>
                </a:solidFill>
              </a:defRPr>
            </a:lvl1pPr>
          </a:lstStyle>
          <a:p>
            <a:pPr>
              <a:defRPr/>
            </a:pPr>
            <a:fld id="{8A33D1E5-2E17-4871-A6D5-221884F4DF57}" type="datetimeFigureOut">
              <a:rPr lang="en-US"/>
              <a:pPr>
                <a:defRPr/>
              </a:pPr>
              <a:t>10/19/2021</a:t>
            </a:fld>
            <a:endParaRPr lang="en-US" dirty="0"/>
          </a:p>
        </p:txBody>
      </p:sp>
      <p:sp>
        <p:nvSpPr>
          <p:cNvPr id="3" name="Footer Placeholder 2"/>
          <p:cNvSpPr>
            <a:spLocks noGrp="1"/>
          </p:cNvSpPr>
          <p:nvPr>
            <p:ph type="ftr" sz="quarter" idx="3"/>
          </p:nvPr>
        </p:nvSpPr>
        <p:spPr>
          <a:xfrm>
            <a:off x="3864708" y="6356351"/>
            <a:ext cx="4673600" cy="365125"/>
          </a:xfrm>
          <a:prstGeom prst="rect">
            <a:avLst/>
          </a:prstGeom>
        </p:spPr>
        <p:txBody>
          <a:bodyPr vert="horz"/>
          <a:lstStyle>
            <a:lvl1pPr algn="r" eaLnBrk="1" latinLnBrk="0" hangingPunct="1">
              <a:defRPr kumimoji="0" sz="1400" dirty="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816708" y="6356351"/>
            <a:ext cx="2641600" cy="365125"/>
          </a:xfrm>
          <a:prstGeom prst="rect">
            <a:avLst/>
          </a:prstGeom>
        </p:spPr>
        <p:txBody>
          <a:bodyPr vert="horz"/>
          <a:lstStyle>
            <a:lvl1pPr algn="l" eaLnBrk="1" latinLnBrk="0" hangingPunct="1">
              <a:defRPr kumimoji="0" sz="1400" smtClean="0">
                <a:solidFill>
                  <a:schemeClr val="tx2"/>
                </a:solidFill>
              </a:defRPr>
            </a:lvl1pPr>
          </a:lstStyle>
          <a:p>
            <a:pPr>
              <a:defRPr/>
            </a:pPr>
            <a:fld id="{75989D1A-373B-4CE1-A307-4712D24A0683}" type="slidenum">
              <a:rPr lang="en-GB"/>
              <a:pPr>
                <a:defRPr/>
              </a:pPr>
              <a:t>‹#›</a:t>
            </a:fld>
            <a:endParaRPr lang="en-GB"/>
          </a:p>
        </p:txBody>
      </p:sp>
    </p:spTree>
    <p:extLst>
      <p:ext uri="{BB962C8B-B14F-4D97-AF65-F5344CB8AC3E}">
        <p14:creationId xmlns:p14="http://schemas.microsoft.com/office/powerpoint/2010/main" val="3803196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Bookman Old Style" pitchFamily="18" charset="0"/>
        </a:defRPr>
      </a:lvl2pPr>
      <a:lvl3pPr algn="l" rtl="0" fontAlgn="base">
        <a:spcBef>
          <a:spcPct val="0"/>
        </a:spcBef>
        <a:spcAft>
          <a:spcPct val="0"/>
        </a:spcAft>
        <a:defRPr sz="3200">
          <a:solidFill>
            <a:schemeClr val="tx2"/>
          </a:solidFill>
          <a:latin typeface="Bookman Old Style" pitchFamily="18" charset="0"/>
        </a:defRPr>
      </a:lvl3pPr>
      <a:lvl4pPr algn="l" rtl="0" fontAlgn="base">
        <a:spcBef>
          <a:spcPct val="0"/>
        </a:spcBef>
        <a:spcAft>
          <a:spcPct val="0"/>
        </a:spcAft>
        <a:defRPr sz="3200">
          <a:solidFill>
            <a:schemeClr val="tx2"/>
          </a:solidFill>
          <a:latin typeface="Bookman Old Style" pitchFamily="18" charset="0"/>
        </a:defRPr>
      </a:lvl4pPr>
      <a:lvl5pPr algn="l" rtl="0" fontAlgn="base">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fontAlgn="base">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fontAlgn="base">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fontAlgn="base">
        <a:spcBef>
          <a:spcPts val="400"/>
        </a:spcBef>
        <a:spcAft>
          <a:spcPct val="0"/>
        </a:spcAft>
        <a:buClr>
          <a:srgbClr val="8BA2B4"/>
        </a:buClr>
        <a:buSzPct val="70000"/>
        <a:buFont typeface="Wingdings" pitchFamily="2" charset="2"/>
        <a:buChar char=""/>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ww.undp.org/sustainable-development-goals"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www.doherty.edu.au/" TargetMode="External"/><Relationship Id="rId7" Type="http://schemas.openxmlformats.org/officeDocument/2006/relationships/hyperlink" Target="https://www.undp.org/"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hyperlink" Target="https://www.ref.ac.uk/" TargetMode="External"/><Relationship Id="rId5" Type="http://schemas.openxmlformats.org/officeDocument/2006/relationships/hyperlink" Target="https://kvab.be/en/thinkersprogram/language-and-climate" TargetMode="External"/><Relationship Id="rId4" Type="http://schemas.openxmlformats.org/officeDocument/2006/relationships/hyperlink" Target="https://www.globalcitizen.org/en/content/jacinda-ardern-goalkeepers-unga-2019/"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8" Type="http://schemas.openxmlformats.org/officeDocument/2006/relationships/hyperlink" Target="https://www.marthafarrellfoundation.org/uploads/pdf_files/1605516912_Stitching%20Stories_Report%20MFF.pdf" TargetMode="External"/><Relationship Id="rId3" Type="http://schemas.openxmlformats.org/officeDocument/2006/relationships/diagramLayout" Target="../diagrams/layout3.xml"/><Relationship Id="rId7" Type="http://schemas.openxmlformats.org/officeDocument/2006/relationships/image" Target="../media/image28.jpg"/><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diagramColors" Target="../diagrams/colors4.xml"/><Relationship Id="rId11" Type="http://schemas.openxmlformats.org/officeDocument/2006/relationships/hyperlink" Target="https://www.marthafarrellfoundation.org/uploads/pdf_files/1613542221_Domestic%20Workers%20Postcard%20Campaign.pdf" TargetMode="External"/><Relationship Id="rId5" Type="http://schemas.openxmlformats.org/officeDocument/2006/relationships/diagramQuickStyle" Target="../diagrams/quickStyle4.xml"/><Relationship Id="rId10" Type="http://schemas.openxmlformats.org/officeDocument/2006/relationships/image" Target="../media/image33.png"/><Relationship Id="rId4" Type="http://schemas.openxmlformats.org/officeDocument/2006/relationships/diagramLayout" Target="../diagrams/layout4.xml"/><Relationship Id="rId9" Type="http://schemas.openxmlformats.org/officeDocument/2006/relationships/image" Target="../media/image32.jpg"/></Relationships>
</file>

<file path=ppt/slides/_rels/slide4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Layout" Target="../diagrams/layout5.xml"/><Relationship Id="rId7" Type="http://schemas.openxmlformats.org/officeDocument/2006/relationships/image" Target="../media/image44.png"/><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hyperlink" Target="https://www.marthafarrellfoundation.org/uploads/article_category/1597342414_1592390783_Revised_Manifesto_English%20.pdf" TargetMode="External"/><Relationship Id="rId4" Type="http://schemas.openxmlformats.org/officeDocument/2006/relationships/diagramQuickStyle" Target="../diagrams/quickStyle5.xml"/><Relationship Id="rId9"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www.marthafarrellfoundation.org/uploads/article_category/1598974603_1594806590_Those%20Who%20Stayed.pdf" TargetMode="External"/><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hyperlink" Target="https://www.marthafarrellfoundation.org/uploads/article_category/1598974355_1594806267_My_Life_as_an_Informal_Migrant_Worker_during_the_COVID-19_Pandemic.pdf" TargetMode="External"/><Relationship Id="rId10" Type="http://schemas.openxmlformats.org/officeDocument/2006/relationships/hyperlink" Target="https://www.marthafarrellfoundation.org/uploads/pdf_files/1605516636_Domestic_Workers_Roundtable_MFF_Report.pdf" TargetMode="External"/><Relationship Id="rId4" Type="http://schemas.openxmlformats.org/officeDocument/2006/relationships/image" Target="../media/image48.png"/><Relationship Id="rId9"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1.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c.europa.eu/eurostat/web/products-eurostat-news/-/ddn-20210915-1" TargetMode="External"/><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1777818"/>
            <a:ext cx="1219200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Impact of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Social</a:t>
            </a: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 Sciences,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Humanities</a:t>
            </a:r>
            <a:r>
              <a:rPr lang="nl-NL" sz="3600" i="1" dirty="0">
                <a:solidFill>
                  <a:prstClr val="black">
                    <a:lumMod val="50000"/>
                  </a:prstClr>
                </a:solidFill>
                <a:latin typeface="Garamond" panose="02020404030301010803" pitchFamily="18" charset="0"/>
              </a:rPr>
              <a:t> </a:t>
            </a:r>
            <a:r>
              <a:rPr lang="nl-NL" sz="3600" i="1" dirty="0" err="1">
                <a:solidFill>
                  <a:prstClr val="black">
                    <a:lumMod val="50000"/>
                  </a:prstClr>
                </a:solidFill>
                <a:latin typeface="Garamond" panose="02020404030301010803" pitchFamily="18" charset="0"/>
              </a:rPr>
              <a:t>and</a:t>
            </a:r>
            <a:r>
              <a:rPr lang="nl-NL" sz="3600" i="1" dirty="0">
                <a:solidFill>
                  <a:prstClr val="black">
                    <a:lumMod val="50000"/>
                  </a:prstClr>
                </a:solidFill>
                <a:latin typeface="Garamond" panose="02020404030301010803" pitchFamily="18" charset="0"/>
              </a:rPr>
              <a:t> Arts Conference</a:t>
            </a:r>
          </a:p>
          <a:p>
            <a:pPr lvl="0" algn="ctr"/>
            <a:r>
              <a:rPr lang="nl-NL" sz="3600" i="1" dirty="0">
                <a:solidFill>
                  <a:prstClr val="black">
                    <a:lumMod val="50000"/>
                  </a:prstClr>
                </a:solidFill>
                <a:latin typeface="Garamond" panose="02020404030301010803" pitchFamily="18" charset="0"/>
              </a:rPr>
              <a:t>Opening </a:t>
            </a:r>
            <a:r>
              <a:rPr lang="nl-NL" sz="3600" i="1" dirty="0" err="1">
                <a:solidFill>
                  <a:prstClr val="black">
                    <a:lumMod val="50000"/>
                  </a:prstClr>
                </a:solidFill>
                <a:latin typeface="Garamond" panose="02020404030301010803" pitchFamily="18" charset="0"/>
              </a:rPr>
              <a:t>Session</a:t>
            </a:r>
            <a:r>
              <a:rPr lang="nl-NL" sz="3600" i="1" dirty="0">
                <a:solidFill>
                  <a:prstClr val="black">
                    <a:lumMod val="50000"/>
                  </a:prstClr>
                </a:solidFill>
                <a:latin typeface="Garamond" panose="02020404030301010803" pitchFamily="18" charset="0"/>
              </a:rPr>
              <a:t> on:  </a:t>
            </a:r>
            <a:endPar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en-US"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rPr>
              <a:t>Policy Frameworks for SSHA Impact</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dirty="0">
                <a:solidFill>
                  <a:prstClr val="black"/>
                </a:solidFill>
                <a:latin typeface="Garamond" panose="02020404030301010803" pitchFamily="18" charset="0"/>
              </a:rPr>
              <a:t>13 October,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BF0A-69F6-6D4F-99DA-AC9DD7826813}"/>
              </a:ext>
            </a:extLst>
          </p:cNvPr>
          <p:cNvSpPr>
            <a:spLocks noGrp="1"/>
          </p:cNvSpPr>
          <p:nvPr>
            <p:ph type="title"/>
          </p:nvPr>
        </p:nvSpPr>
        <p:spPr>
          <a:xfrm>
            <a:off x="2020914" y="286476"/>
            <a:ext cx="7886700" cy="1093923"/>
          </a:xfrm>
        </p:spPr>
        <p:txBody>
          <a:bodyPr/>
          <a:lstStyle/>
          <a:p>
            <a:r>
              <a:rPr lang="nl-BE" sz="3200" b="1" dirty="0"/>
              <a:t>4. </a:t>
            </a:r>
            <a:r>
              <a:rPr lang="nl-BE" sz="3200" b="1" dirty="0" err="1"/>
              <a:t>Societal</a:t>
            </a:r>
            <a:r>
              <a:rPr lang="nl-BE" sz="3200" b="1" dirty="0"/>
              <a:t> </a:t>
            </a:r>
            <a:r>
              <a:rPr lang="nl-BE" sz="3200" b="1" dirty="0" err="1"/>
              <a:t>challenges</a:t>
            </a:r>
            <a:r>
              <a:rPr lang="nl-BE" sz="3200" b="1" dirty="0"/>
              <a:t> </a:t>
            </a:r>
            <a:r>
              <a:rPr lang="nl-BE" sz="3200" b="1" dirty="0">
                <a:sym typeface="Symbol" panose="05050102010706020507" pitchFamily="18" charset="2"/>
              </a:rPr>
              <a:t></a:t>
            </a:r>
            <a:r>
              <a:rPr lang="nl-BE" sz="3200" b="1" dirty="0"/>
              <a:t> ‘</a:t>
            </a:r>
            <a:r>
              <a:rPr lang="nl-BE" sz="3200" b="1" dirty="0" err="1"/>
              <a:t>wicked</a:t>
            </a:r>
            <a:r>
              <a:rPr lang="nl-BE" sz="3200" b="1" dirty="0"/>
              <a:t> </a:t>
            </a:r>
            <a:r>
              <a:rPr lang="nl-BE" sz="3200" b="1" dirty="0" err="1"/>
              <a:t>problems</a:t>
            </a:r>
            <a:r>
              <a:rPr lang="nl-BE" sz="3200" b="1" dirty="0"/>
              <a:t>’</a:t>
            </a:r>
            <a:endParaRPr lang="en-BE" sz="3200" b="1" dirty="0"/>
          </a:p>
        </p:txBody>
      </p:sp>
      <p:sp>
        <p:nvSpPr>
          <p:cNvPr id="4" name="Tijdelijke aanduiding voor inhoud 3">
            <a:extLst>
              <a:ext uri="{FF2B5EF4-FFF2-40B4-BE49-F238E27FC236}">
                <a16:creationId xmlns:a16="http://schemas.microsoft.com/office/drawing/2014/main" id="{4FE04025-65B6-4832-898E-B2976F252941}"/>
              </a:ext>
            </a:extLst>
          </p:cNvPr>
          <p:cNvSpPr>
            <a:spLocks noGrp="1"/>
          </p:cNvSpPr>
          <p:nvPr>
            <p:ph idx="1"/>
          </p:nvPr>
        </p:nvSpPr>
        <p:spPr>
          <a:xfrm>
            <a:off x="2276637" y="1533986"/>
            <a:ext cx="7886700" cy="2914029"/>
          </a:xfrm>
        </p:spPr>
        <p:txBody>
          <a:bodyPr/>
          <a:lstStyle/>
          <a:p>
            <a:r>
              <a:rPr lang="nl-BE" sz="2400" dirty="0"/>
              <a:t>Grand </a:t>
            </a:r>
            <a:r>
              <a:rPr lang="nl-BE" sz="2400" dirty="0" err="1"/>
              <a:t>societal</a:t>
            </a:r>
            <a:r>
              <a:rPr lang="nl-BE" sz="2400" dirty="0"/>
              <a:t> </a:t>
            </a:r>
            <a:r>
              <a:rPr lang="nl-BE" sz="2400" dirty="0" err="1"/>
              <a:t>challenges</a:t>
            </a:r>
            <a:r>
              <a:rPr lang="nl-BE" sz="2400" dirty="0"/>
              <a:t> </a:t>
            </a:r>
            <a:r>
              <a:rPr lang="nl-BE" sz="2400" dirty="0" err="1"/>
              <a:t>climate</a:t>
            </a:r>
            <a:r>
              <a:rPr lang="nl-BE" sz="2400" dirty="0"/>
              <a:t>, energy, </a:t>
            </a:r>
            <a:r>
              <a:rPr lang="nl-BE" sz="2400" dirty="0" err="1"/>
              <a:t>mobility</a:t>
            </a:r>
            <a:r>
              <a:rPr lang="nl-BE" sz="2400" dirty="0"/>
              <a:t>, food, … = </a:t>
            </a:r>
            <a:r>
              <a:rPr lang="nl-BE" sz="2400" b="1" dirty="0" err="1"/>
              <a:t>systemic</a:t>
            </a:r>
            <a:r>
              <a:rPr lang="nl-BE" sz="2400" b="1" dirty="0"/>
              <a:t> </a:t>
            </a:r>
            <a:r>
              <a:rPr lang="nl-BE" sz="2400" b="1" dirty="0" err="1"/>
              <a:t>challenges</a:t>
            </a:r>
            <a:endParaRPr lang="nl-BE" sz="2400" dirty="0"/>
          </a:p>
          <a:p>
            <a:pPr marL="0" indent="0">
              <a:buNone/>
            </a:pPr>
            <a:endParaRPr lang="nl-BE" sz="2400" dirty="0"/>
          </a:p>
          <a:p>
            <a:r>
              <a:rPr lang="nl-BE" sz="2400" b="1" dirty="0" err="1"/>
              <a:t>Science</a:t>
            </a:r>
            <a:r>
              <a:rPr lang="nl-BE" sz="2400" dirty="0"/>
              <a:t> = </a:t>
            </a:r>
            <a:r>
              <a:rPr lang="nl-BE" sz="2400" i="1" dirty="0" err="1"/>
              <a:t>necessary</a:t>
            </a:r>
            <a:r>
              <a:rPr lang="nl-BE" sz="2400" i="1" dirty="0"/>
              <a:t> </a:t>
            </a:r>
            <a:r>
              <a:rPr lang="nl-BE" sz="2400" i="1" dirty="0" err="1"/>
              <a:t>condition</a:t>
            </a:r>
            <a:r>
              <a:rPr lang="nl-BE" sz="2400" dirty="0"/>
              <a:t>, </a:t>
            </a:r>
            <a:r>
              <a:rPr lang="nl-BE" sz="2400" i="1" dirty="0" err="1"/>
              <a:t>not</a:t>
            </a:r>
            <a:r>
              <a:rPr lang="nl-BE" sz="2400" i="1" dirty="0"/>
              <a:t> a </a:t>
            </a:r>
            <a:r>
              <a:rPr lang="nl-BE" sz="2400" i="1" dirty="0" err="1"/>
              <a:t>sufficient</a:t>
            </a:r>
            <a:r>
              <a:rPr lang="nl-BE" sz="2400" i="1" dirty="0"/>
              <a:t> </a:t>
            </a:r>
            <a:r>
              <a:rPr lang="nl-BE" sz="2400" i="1" dirty="0" err="1"/>
              <a:t>condition</a:t>
            </a:r>
            <a:r>
              <a:rPr lang="nl-BE" sz="2400" i="1" dirty="0"/>
              <a:t> </a:t>
            </a:r>
            <a:r>
              <a:rPr lang="nl-BE" sz="2400" i="1" dirty="0" err="1"/>
              <a:t>for</a:t>
            </a:r>
            <a:r>
              <a:rPr lang="nl-BE" sz="2400" i="1" dirty="0"/>
              <a:t> </a:t>
            </a:r>
            <a:r>
              <a:rPr lang="nl-BE" sz="2400" i="1" dirty="0" err="1"/>
              <a:t>solving</a:t>
            </a:r>
            <a:r>
              <a:rPr lang="nl-BE" sz="2400" dirty="0"/>
              <a:t> ‘</a:t>
            </a:r>
            <a:r>
              <a:rPr lang="nl-BE" sz="2400" dirty="0" err="1"/>
              <a:t>wicked</a:t>
            </a:r>
            <a:r>
              <a:rPr lang="nl-BE" sz="2400" dirty="0"/>
              <a:t> </a:t>
            </a:r>
            <a:r>
              <a:rPr lang="nl-BE" sz="2400" dirty="0" err="1"/>
              <a:t>problems</a:t>
            </a:r>
            <a:r>
              <a:rPr lang="nl-BE" sz="2400" dirty="0"/>
              <a:t>’</a:t>
            </a:r>
          </a:p>
          <a:p>
            <a:pPr marL="0" indent="0">
              <a:buNone/>
            </a:pPr>
            <a:endParaRPr lang="nl-BE" sz="2400" dirty="0"/>
          </a:p>
          <a:p>
            <a:r>
              <a:rPr lang="nl-BE" sz="2400" dirty="0" err="1"/>
              <a:t>Need</a:t>
            </a:r>
            <a:r>
              <a:rPr lang="nl-BE" sz="2400" dirty="0"/>
              <a:t> </a:t>
            </a:r>
            <a:r>
              <a:rPr lang="nl-BE" sz="2400" dirty="0" err="1"/>
              <a:t>for</a:t>
            </a:r>
            <a:r>
              <a:rPr lang="nl-BE" sz="2400" dirty="0"/>
              <a:t> </a:t>
            </a:r>
            <a:r>
              <a:rPr lang="nl-BE" sz="2400" b="1" dirty="0" err="1"/>
              <a:t>inter</a:t>
            </a:r>
            <a:r>
              <a:rPr lang="nl-BE" sz="2400" b="1" dirty="0"/>
              <a:t>-, </a:t>
            </a:r>
            <a:r>
              <a:rPr lang="nl-BE" sz="2400" b="1" dirty="0" err="1"/>
              <a:t>multi</a:t>
            </a:r>
            <a:r>
              <a:rPr lang="nl-BE" sz="2400" b="1" dirty="0"/>
              <a:t>- </a:t>
            </a:r>
            <a:r>
              <a:rPr lang="nl-BE" sz="2400" dirty="0" err="1"/>
              <a:t>and</a:t>
            </a:r>
            <a:r>
              <a:rPr lang="nl-BE" sz="2400" b="1" dirty="0"/>
              <a:t> </a:t>
            </a:r>
            <a:r>
              <a:rPr lang="nl-BE" sz="2400" b="1" dirty="0" err="1"/>
              <a:t>transdisciplinary</a:t>
            </a:r>
            <a:r>
              <a:rPr lang="nl-BE" sz="2400" b="1" dirty="0"/>
              <a:t> </a:t>
            </a:r>
            <a:r>
              <a:rPr lang="nl-BE" sz="2400" dirty="0"/>
              <a:t>approach + </a:t>
            </a:r>
            <a:r>
              <a:rPr lang="nl-BE" sz="2400" dirty="0" err="1"/>
              <a:t>reaching</a:t>
            </a:r>
            <a:r>
              <a:rPr lang="nl-BE" sz="2400" dirty="0"/>
              <a:t> out </a:t>
            </a:r>
            <a:r>
              <a:rPr lang="nl-BE" sz="2400" dirty="0" err="1"/>
              <a:t>to</a:t>
            </a:r>
            <a:r>
              <a:rPr lang="nl-BE" sz="2400" dirty="0"/>
              <a:t> </a:t>
            </a:r>
            <a:r>
              <a:rPr lang="nl-BE" sz="2400" dirty="0" err="1"/>
              <a:t>other</a:t>
            </a:r>
            <a:r>
              <a:rPr lang="nl-BE" sz="2400" dirty="0"/>
              <a:t> actors in society</a:t>
            </a:r>
          </a:p>
          <a:p>
            <a:pPr marL="0" indent="0">
              <a:buNone/>
            </a:pPr>
            <a:endParaRPr lang="nl-BE" sz="2400" dirty="0"/>
          </a:p>
          <a:p>
            <a:r>
              <a:rPr lang="nl-BE" sz="2400" b="1" dirty="0" err="1"/>
              <a:t>Transformative</a:t>
            </a:r>
            <a:r>
              <a:rPr lang="nl-BE" sz="2400" b="1" dirty="0"/>
              <a:t> </a:t>
            </a:r>
            <a:r>
              <a:rPr lang="nl-BE" sz="2400" b="1" dirty="0" err="1"/>
              <a:t>innovation</a:t>
            </a:r>
            <a:r>
              <a:rPr lang="nl-BE" sz="2400" b="1" dirty="0"/>
              <a:t> </a:t>
            </a:r>
            <a:r>
              <a:rPr lang="nl-BE" sz="2400" dirty="0" err="1"/>
              <a:t>and</a:t>
            </a:r>
            <a:r>
              <a:rPr lang="nl-BE" sz="2400" b="1" dirty="0"/>
              <a:t> system thinking</a:t>
            </a:r>
          </a:p>
          <a:p>
            <a:pPr marL="0" indent="0">
              <a:buNone/>
            </a:pPr>
            <a:endParaRPr lang="nl-BE" dirty="0"/>
          </a:p>
          <a:p>
            <a:pPr marL="0" indent="0">
              <a:buNone/>
            </a:pPr>
            <a:endParaRPr lang="nl-BE" dirty="0"/>
          </a:p>
          <a:p>
            <a:endParaRPr lang="nl-BE" dirty="0"/>
          </a:p>
        </p:txBody>
      </p:sp>
    </p:spTree>
    <p:extLst>
      <p:ext uri="{BB962C8B-B14F-4D97-AF65-F5344CB8AC3E}">
        <p14:creationId xmlns:p14="http://schemas.microsoft.com/office/powerpoint/2010/main" val="2906781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BF0A-69F6-6D4F-99DA-AC9DD7826813}"/>
              </a:ext>
            </a:extLst>
          </p:cNvPr>
          <p:cNvSpPr>
            <a:spLocks noGrp="1"/>
          </p:cNvSpPr>
          <p:nvPr>
            <p:ph type="title"/>
          </p:nvPr>
        </p:nvSpPr>
        <p:spPr>
          <a:xfrm>
            <a:off x="2020914" y="286476"/>
            <a:ext cx="8507043" cy="1093923"/>
          </a:xfrm>
        </p:spPr>
        <p:txBody>
          <a:bodyPr/>
          <a:lstStyle/>
          <a:p>
            <a:r>
              <a:rPr lang="nl-BE" sz="3200" b="1" dirty="0"/>
              <a:t>5. ‘</a:t>
            </a:r>
            <a:r>
              <a:rPr lang="nl-BE" sz="3200" b="1" dirty="0" err="1"/>
              <a:t>Productive</a:t>
            </a:r>
            <a:r>
              <a:rPr lang="nl-BE" sz="3200" b="1" dirty="0"/>
              <a:t> </a:t>
            </a:r>
            <a:r>
              <a:rPr lang="nl-BE" sz="3200" b="1" dirty="0" err="1"/>
              <a:t>interactions</a:t>
            </a:r>
            <a:r>
              <a:rPr lang="nl-BE" sz="3200" b="1" dirty="0"/>
              <a:t>’ </a:t>
            </a:r>
            <a:r>
              <a:rPr lang="nl-BE" sz="3200" b="1" dirty="0" err="1"/>
              <a:t>to</a:t>
            </a:r>
            <a:r>
              <a:rPr lang="nl-BE" sz="3200" b="1" dirty="0"/>
              <a:t> </a:t>
            </a:r>
            <a:r>
              <a:rPr lang="nl-BE" sz="3200" b="1" dirty="0" err="1"/>
              <a:t>increase</a:t>
            </a:r>
            <a:r>
              <a:rPr lang="nl-BE" sz="3200" b="1" dirty="0"/>
              <a:t> impact (1)</a:t>
            </a:r>
            <a:endParaRPr lang="en-BE" sz="3200" b="1" dirty="0"/>
          </a:p>
        </p:txBody>
      </p:sp>
      <p:pic>
        <p:nvPicPr>
          <p:cNvPr id="8" name="Afbeelding 7">
            <a:extLst>
              <a:ext uri="{FF2B5EF4-FFF2-40B4-BE49-F238E27FC236}">
                <a16:creationId xmlns:a16="http://schemas.microsoft.com/office/drawing/2014/main" id="{4D7971F8-F642-40E2-9A04-6245ABECD79F}"/>
              </a:ext>
            </a:extLst>
          </p:cNvPr>
          <p:cNvPicPr>
            <a:picLocks noChangeAspect="1"/>
          </p:cNvPicPr>
          <p:nvPr/>
        </p:nvPicPr>
        <p:blipFill>
          <a:blip r:embed="rId2"/>
          <a:stretch>
            <a:fillRect/>
          </a:stretch>
        </p:blipFill>
        <p:spPr>
          <a:xfrm>
            <a:off x="3599935" y="1192778"/>
            <a:ext cx="4992131" cy="4472445"/>
          </a:xfrm>
          <a:prstGeom prst="rect">
            <a:avLst/>
          </a:prstGeom>
        </p:spPr>
      </p:pic>
    </p:spTree>
    <p:extLst>
      <p:ext uri="{BB962C8B-B14F-4D97-AF65-F5344CB8AC3E}">
        <p14:creationId xmlns:p14="http://schemas.microsoft.com/office/powerpoint/2010/main" val="1364170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BF0A-69F6-6D4F-99DA-AC9DD7826813}"/>
              </a:ext>
            </a:extLst>
          </p:cNvPr>
          <p:cNvSpPr>
            <a:spLocks noGrp="1"/>
          </p:cNvSpPr>
          <p:nvPr>
            <p:ph type="title"/>
          </p:nvPr>
        </p:nvSpPr>
        <p:spPr>
          <a:xfrm>
            <a:off x="2020914" y="286476"/>
            <a:ext cx="8490567" cy="1093923"/>
          </a:xfrm>
        </p:spPr>
        <p:txBody>
          <a:bodyPr/>
          <a:lstStyle/>
          <a:p>
            <a:r>
              <a:rPr lang="nl-BE" sz="3200" b="1" dirty="0"/>
              <a:t>5. ‘</a:t>
            </a:r>
            <a:r>
              <a:rPr lang="nl-BE" sz="3200" b="1" dirty="0" err="1"/>
              <a:t>Productive</a:t>
            </a:r>
            <a:r>
              <a:rPr lang="nl-BE" sz="3200" b="1" dirty="0"/>
              <a:t> </a:t>
            </a:r>
            <a:r>
              <a:rPr lang="nl-BE" sz="3200" b="1" dirty="0" err="1"/>
              <a:t>interactions</a:t>
            </a:r>
            <a:r>
              <a:rPr lang="nl-BE" sz="3200" b="1" dirty="0"/>
              <a:t>’ </a:t>
            </a:r>
            <a:r>
              <a:rPr lang="nl-BE" sz="3200" b="1" dirty="0" err="1"/>
              <a:t>to</a:t>
            </a:r>
            <a:r>
              <a:rPr lang="nl-BE" sz="3200" b="1" dirty="0"/>
              <a:t> </a:t>
            </a:r>
            <a:r>
              <a:rPr lang="nl-BE" sz="3200" b="1" dirty="0" err="1"/>
              <a:t>increase</a:t>
            </a:r>
            <a:r>
              <a:rPr lang="nl-BE" sz="3200" b="1" dirty="0"/>
              <a:t> impact (2)</a:t>
            </a:r>
            <a:endParaRPr lang="en-BE" sz="3200" b="1" dirty="0"/>
          </a:p>
        </p:txBody>
      </p:sp>
      <p:pic>
        <p:nvPicPr>
          <p:cNvPr id="4" name="Afbeelding 3">
            <a:extLst>
              <a:ext uri="{FF2B5EF4-FFF2-40B4-BE49-F238E27FC236}">
                <a16:creationId xmlns:a16="http://schemas.microsoft.com/office/drawing/2014/main" id="{0C780573-D493-4B51-88CE-BB7B4DC7F779}"/>
              </a:ext>
            </a:extLst>
          </p:cNvPr>
          <p:cNvPicPr>
            <a:picLocks noChangeAspect="1"/>
          </p:cNvPicPr>
          <p:nvPr/>
        </p:nvPicPr>
        <p:blipFill>
          <a:blip r:embed="rId2"/>
          <a:stretch>
            <a:fillRect/>
          </a:stretch>
        </p:blipFill>
        <p:spPr>
          <a:xfrm>
            <a:off x="2421925" y="1072855"/>
            <a:ext cx="5176065" cy="4712290"/>
          </a:xfrm>
          <a:prstGeom prst="rect">
            <a:avLst/>
          </a:prstGeom>
        </p:spPr>
      </p:pic>
      <p:sp>
        <p:nvSpPr>
          <p:cNvPr id="5" name="Tekstvak 4">
            <a:extLst>
              <a:ext uri="{FF2B5EF4-FFF2-40B4-BE49-F238E27FC236}">
                <a16:creationId xmlns:a16="http://schemas.microsoft.com/office/drawing/2014/main" id="{65C1D5F3-EA7D-4115-9EBC-7E66D6DA0DB1}"/>
              </a:ext>
            </a:extLst>
          </p:cNvPr>
          <p:cNvSpPr txBox="1"/>
          <p:nvPr/>
        </p:nvSpPr>
        <p:spPr>
          <a:xfrm>
            <a:off x="7891848" y="1380399"/>
            <a:ext cx="2619632" cy="4401205"/>
          </a:xfrm>
          <a:prstGeom prst="rect">
            <a:avLst/>
          </a:prstGeom>
          <a:noFill/>
        </p:spPr>
        <p:txBody>
          <a:bodyPr wrap="square" rtlCol="0">
            <a:spAutoFit/>
          </a:bodyPr>
          <a:lstStyle/>
          <a:p>
            <a:r>
              <a:rPr lang="nl-BE" sz="4000" b="1" dirty="0">
                <a:solidFill>
                  <a:srgbClr val="000000"/>
                </a:solidFill>
                <a:latin typeface="FlandersArtSans-Regular"/>
              </a:rPr>
              <a:t>‘</a:t>
            </a:r>
            <a:r>
              <a:rPr lang="nl-BE" sz="4000" b="1" dirty="0" err="1">
                <a:solidFill>
                  <a:srgbClr val="000000"/>
                </a:solidFill>
                <a:latin typeface="FlandersArtSans-Regular"/>
              </a:rPr>
              <a:t>Quadruple</a:t>
            </a:r>
            <a:r>
              <a:rPr lang="nl-BE" sz="4000" b="1" dirty="0">
                <a:solidFill>
                  <a:srgbClr val="000000"/>
                </a:solidFill>
                <a:latin typeface="FlandersArtSans-Regular"/>
              </a:rPr>
              <a:t> helix’- </a:t>
            </a:r>
            <a:r>
              <a:rPr lang="nl-BE" sz="4000" dirty="0" err="1">
                <a:solidFill>
                  <a:srgbClr val="000000"/>
                </a:solidFill>
                <a:latin typeface="FlandersArtSans-Regular"/>
              </a:rPr>
              <a:t>settings</a:t>
            </a:r>
            <a:endParaRPr lang="nl-BE" sz="4000" dirty="0">
              <a:solidFill>
                <a:srgbClr val="000000"/>
              </a:solidFill>
              <a:latin typeface="FlandersArtSans-Regular"/>
            </a:endParaRPr>
          </a:p>
          <a:p>
            <a:endParaRPr lang="nl-BE" sz="4000" dirty="0">
              <a:solidFill>
                <a:srgbClr val="000000"/>
              </a:solidFill>
              <a:latin typeface="FlandersArtSans-Regular"/>
            </a:endParaRPr>
          </a:p>
          <a:p>
            <a:r>
              <a:rPr lang="nl-BE" sz="4000" dirty="0" err="1">
                <a:solidFill>
                  <a:srgbClr val="000000"/>
                </a:solidFill>
                <a:latin typeface="FlandersArtSans-Regular"/>
              </a:rPr>
              <a:t>Invest</a:t>
            </a:r>
            <a:r>
              <a:rPr lang="nl-BE" sz="4000" dirty="0">
                <a:solidFill>
                  <a:srgbClr val="000000"/>
                </a:solidFill>
                <a:latin typeface="FlandersArtSans-Regular"/>
              </a:rPr>
              <a:t> in </a:t>
            </a:r>
            <a:r>
              <a:rPr lang="nl-BE" sz="4000" b="1" dirty="0" err="1">
                <a:solidFill>
                  <a:srgbClr val="000000"/>
                </a:solidFill>
                <a:latin typeface="FlandersArtSans-Regular"/>
              </a:rPr>
              <a:t>connecting</a:t>
            </a:r>
            <a:r>
              <a:rPr lang="nl-BE" sz="4000" dirty="0" err="1">
                <a:solidFill>
                  <a:srgbClr val="000000"/>
                </a:solidFill>
                <a:latin typeface="FlandersArtSans-Regular"/>
              </a:rPr>
              <a:t>the</a:t>
            </a:r>
            <a:r>
              <a:rPr lang="nl-BE" sz="4000" dirty="0">
                <a:solidFill>
                  <a:srgbClr val="000000"/>
                </a:solidFill>
                <a:latin typeface="FlandersArtSans-Regular"/>
              </a:rPr>
              <a:t> actors</a:t>
            </a:r>
          </a:p>
        </p:txBody>
      </p:sp>
    </p:spTree>
    <p:extLst>
      <p:ext uri="{BB962C8B-B14F-4D97-AF65-F5344CB8AC3E}">
        <p14:creationId xmlns:p14="http://schemas.microsoft.com/office/powerpoint/2010/main" val="1871178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BF0A-69F6-6D4F-99DA-AC9DD7826813}"/>
              </a:ext>
            </a:extLst>
          </p:cNvPr>
          <p:cNvSpPr>
            <a:spLocks noGrp="1"/>
          </p:cNvSpPr>
          <p:nvPr>
            <p:ph type="title"/>
          </p:nvPr>
        </p:nvSpPr>
        <p:spPr>
          <a:xfrm>
            <a:off x="2020914" y="286476"/>
            <a:ext cx="8326069" cy="1158263"/>
          </a:xfrm>
        </p:spPr>
        <p:txBody>
          <a:bodyPr/>
          <a:lstStyle/>
          <a:p>
            <a:r>
              <a:rPr lang="nl-BE" sz="2800" b="1" dirty="0"/>
              <a:t>6. International cooperation </a:t>
            </a:r>
            <a:r>
              <a:rPr lang="nl-BE" sz="2800" b="1" dirty="0" err="1"/>
              <a:t>to</a:t>
            </a:r>
            <a:r>
              <a:rPr lang="nl-BE" sz="2800" b="1" dirty="0"/>
              <a:t> </a:t>
            </a:r>
            <a:r>
              <a:rPr lang="nl-BE" sz="2800" b="1" dirty="0" err="1"/>
              <a:t>increase</a:t>
            </a:r>
            <a:r>
              <a:rPr lang="nl-BE" sz="2800" b="1" dirty="0"/>
              <a:t> impact</a:t>
            </a:r>
            <a:endParaRPr lang="en-BE" sz="2800" b="1" dirty="0"/>
          </a:p>
        </p:txBody>
      </p:sp>
      <p:graphicFrame>
        <p:nvGraphicFramePr>
          <p:cNvPr id="6" name="Diagram 5">
            <a:extLst>
              <a:ext uri="{FF2B5EF4-FFF2-40B4-BE49-F238E27FC236}">
                <a16:creationId xmlns:a16="http://schemas.microsoft.com/office/drawing/2014/main" id="{4D5D01EF-1EEE-488B-83AE-E6BB7EA249EF}"/>
              </a:ext>
            </a:extLst>
          </p:cNvPr>
          <p:cNvGraphicFramePr/>
          <p:nvPr>
            <p:extLst/>
          </p:nvPr>
        </p:nvGraphicFramePr>
        <p:xfrm>
          <a:off x="2265335" y="169921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kstvak 6">
            <a:extLst>
              <a:ext uri="{FF2B5EF4-FFF2-40B4-BE49-F238E27FC236}">
                <a16:creationId xmlns:a16="http://schemas.microsoft.com/office/drawing/2014/main" id="{02EC810D-2FA4-4592-8E4A-35B16AF09A10}"/>
              </a:ext>
            </a:extLst>
          </p:cNvPr>
          <p:cNvSpPr txBox="1"/>
          <p:nvPr/>
        </p:nvSpPr>
        <p:spPr>
          <a:xfrm>
            <a:off x="8853730" y="3429000"/>
            <a:ext cx="1053884" cy="400110"/>
          </a:xfrm>
          <a:prstGeom prst="rect">
            <a:avLst/>
          </a:prstGeom>
          <a:noFill/>
        </p:spPr>
        <p:txBody>
          <a:bodyPr wrap="square" rtlCol="0">
            <a:spAutoFit/>
          </a:bodyPr>
          <a:lstStyle/>
          <a:p>
            <a:r>
              <a:rPr lang="nl-BE" sz="2000" b="1">
                <a:solidFill>
                  <a:srgbClr val="000000"/>
                </a:solidFill>
                <a:latin typeface="FlandersArtSans-Regular"/>
              </a:rPr>
              <a:t>IMPACT</a:t>
            </a:r>
          </a:p>
        </p:txBody>
      </p:sp>
      <p:sp>
        <p:nvSpPr>
          <p:cNvPr id="8" name="Pijl: rechts 7">
            <a:extLst>
              <a:ext uri="{FF2B5EF4-FFF2-40B4-BE49-F238E27FC236}">
                <a16:creationId xmlns:a16="http://schemas.microsoft.com/office/drawing/2014/main" id="{CF4335DA-4A9C-4EC8-B13A-6BAF920CD23A}"/>
              </a:ext>
            </a:extLst>
          </p:cNvPr>
          <p:cNvSpPr/>
          <p:nvPr/>
        </p:nvSpPr>
        <p:spPr>
          <a:xfrm>
            <a:off x="8091837" y="3479155"/>
            <a:ext cx="538997" cy="2998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FFFF"/>
              </a:solidFill>
              <a:latin typeface="FlandersArtSans-Regular"/>
            </a:endParaRPr>
          </a:p>
        </p:txBody>
      </p:sp>
      <p:cxnSp>
        <p:nvCxnSpPr>
          <p:cNvPr id="9" name="Rechte verbindingslijn met pijl 8">
            <a:extLst>
              <a:ext uri="{FF2B5EF4-FFF2-40B4-BE49-F238E27FC236}">
                <a16:creationId xmlns:a16="http://schemas.microsoft.com/office/drawing/2014/main" id="{DD401F90-3F87-445D-A6D9-3761D5073611}"/>
              </a:ext>
            </a:extLst>
          </p:cNvPr>
          <p:cNvCxnSpPr>
            <a:cxnSpLocks/>
          </p:cNvCxnSpPr>
          <p:nvPr/>
        </p:nvCxnSpPr>
        <p:spPr>
          <a:xfrm flipV="1">
            <a:off x="9907614" y="3266215"/>
            <a:ext cx="0" cy="42587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19344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F8B26-C063-A64F-8C5D-796E71F4C951}"/>
              </a:ext>
            </a:extLst>
          </p:cNvPr>
          <p:cNvSpPr>
            <a:spLocks noGrp="1"/>
          </p:cNvSpPr>
          <p:nvPr>
            <p:ph type="ctrTitle"/>
          </p:nvPr>
        </p:nvSpPr>
        <p:spPr>
          <a:xfrm>
            <a:off x="1970903" y="809165"/>
            <a:ext cx="7772400" cy="3315561"/>
          </a:xfrm>
        </p:spPr>
        <p:txBody>
          <a:bodyPr/>
          <a:lstStyle/>
          <a:p>
            <a:r>
              <a:rPr lang="nl-NL" dirty="0" err="1"/>
              <a:t>Thank</a:t>
            </a:r>
            <a:r>
              <a:rPr lang="nl-NL" dirty="0"/>
              <a:t> </a:t>
            </a:r>
            <a:r>
              <a:rPr lang="nl-NL" dirty="0" err="1"/>
              <a:t>you</a:t>
            </a:r>
            <a:endParaRPr lang="en-BE" dirty="0"/>
          </a:p>
        </p:txBody>
      </p:sp>
      <p:sp>
        <p:nvSpPr>
          <p:cNvPr id="7" name="Tekstvak 6">
            <a:extLst>
              <a:ext uri="{FF2B5EF4-FFF2-40B4-BE49-F238E27FC236}">
                <a16:creationId xmlns:a16="http://schemas.microsoft.com/office/drawing/2014/main" id="{F6390D83-0579-4679-8506-357F51B3276A}"/>
              </a:ext>
            </a:extLst>
          </p:cNvPr>
          <p:cNvSpPr txBox="1"/>
          <p:nvPr/>
        </p:nvSpPr>
        <p:spPr>
          <a:xfrm>
            <a:off x="6219568" y="442942"/>
            <a:ext cx="4596712" cy="3416320"/>
          </a:xfrm>
          <a:prstGeom prst="rect">
            <a:avLst/>
          </a:prstGeom>
          <a:noFill/>
        </p:spPr>
        <p:txBody>
          <a:bodyPr wrap="square">
            <a:spAutoFit/>
          </a:bodyPr>
          <a:lstStyle/>
          <a:p>
            <a:r>
              <a:rPr lang="en-US" dirty="0">
                <a:solidFill>
                  <a:srgbClr val="000000"/>
                </a:solidFill>
                <a:latin typeface="FlandersArtSans-Regular"/>
              </a:rPr>
              <a:t>Johan Hanssens</a:t>
            </a:r>
          </a:p>
          <a:p>
            <a:r>
              <a:rPr lang="en-US" dirty="0">
                <a:solidFill>
                  <a:srgbClr val="000000"/>
                </a:solidFill>
                <a:latin typeface="FlandersArtSans-Regular"/>
              </a:rPr>
              <a:t>Secretary-general</a:t>
            </a:r>
          </a:p>
          <a:p>
            <a:endParaRPr lang="en-US" dirty="0">
              <a:solidFill>
                <a:srgbClr val="000000"/>
              </a:solidFill>
              <a:latin typeface="FlandersArtSans-Regular"/>
            </a:endParaRPr>
          </a:p>
          <a:p>
            <a:r>
              <a:rPr lang="en-US" dirty="0">
                <a:solidFill>
                  <a:srgbClr val="000000"/>
                </a:solidFill>
                <a:latin typeface="FlandersArtSans-Regular"/>
              </a:rPr>
              <a:t>Flemish Government</a:t>
            </a:r>
          </a:p>
          <a:p>
            <a:r>
              <a:rPr lang="en-US" dirty="0">
                <a:solidFill>
                  <a:srgbClr val="000000"/>
                </a:solidFill>
                <a:latin typeface="FlandersArtSans-Regular"/>
              </a:rPr>
              <a:t>DEPARTMENT OF ECONOMY, SCIENCE &amp; INNOVATION</a:t>
            </a:r>
          </a:p>
          <a:p>
            <a:r>
              <a:rPr lang="en-US" dirty="0">
                <a:solidFill>
                  <a:srgbClr val="000000"/>
                </a:solidFill>
                <a:latin typeface="FlandersArtSans-Regular"/>
              </a:rPr>
              <a:t>T +32 2 553 55 99, F +32 2 553 60 07 M +32 477 556 103</a:t>
            </a:r>
          </a:p>
          <a:p>
            <a:r>
              <a:rPr lang="en-US" dirty="0">
                <a:solidFill>
                  <a:srgbClr val="000000"/>
                </a:solidFill>
                <a:latin typeface="FlandersArtSans-Regular"/>
              </a:rPr>
              <a:t>johan.hanssens@vlaanderen.be</a:t>
            </a:r>
          </a:p>
          <a:p>
            <a:r>
              <a:rPr lang="en-US" dirty="0">
                <a:solidFill>
                  <a:srgbClr val="000000"/>
                </a:solidFill>
                <a:latin typeface="FlandersArtSans-Regular"/>
              </a:rPr>
              <a:t>Koning Albert II-</a:t>
            </a:r>
            <a:r>
              <a:rPr lang="en-US" dirty="0" err="1">
                <a:solidFill>
                  <a:srgbClr val="000000"/>
                </a:solidFill>
                <a:latin typeface="FlandersArtSans-Regular"/>
              </a:rPr>
              <a:t>laan</a:t>
            </a:r>
            <a:r>
              <a:rPr lang="en-US" dirty="0">
                <a:solidFill>
                  <a:srgbClr val="000000"/>
                </a:solidFill>
                <a:latin typeface="FlandersArtSans-Regular"/>
              </a:rPr>
              <a:t> 35 box 10, B-1030 Brussels </a:t>
            </a:r>
          </a:p>
          <a:p>
            <a:r>
              <a:rPr lang="en-US" dirty="0">
                <a:solidFill>
                  <a:srgbClr val="000000"/>
                </a:solidFill>
                <a:latin typeface="FlandersArtSans-Regular"/>
              </a:rPr>
              <a:t>www.ewi-vlaanderen.be</a:t>
            </a:r>
          </a:p>
        </p:txBody>
      </p:sp>
    </p:spTree>
    <p:extLst>
      <p:ext uri="{BB962C8B-B14F-4D97-AF65-F5344CB8AC3E}">
        <p14:creationId xmlns:p14="http://schemas.microsoft.com/office/powerpoint/2010/main" val="3243642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err="1">
                <a:solidFill>
                  <a:srgbClr val="820000"/>
                </a:solidFill>
                <a:latin typeface="Garamond" panose="02020404030301010803" pitchFamily="18" charset="0"/>
              </a:rPr>
              <a:t>Kristin</a:t>
            </a:r>
            <a:r>
              <a:rPr lang="nl-NL" sz="3300" b="1" dirty="0">
                <a:solidFill>
                  <a:srgbClr val="820000"/>
                </a:solidFill>
                <a:latin typeface="Garamond" panose="02020404030301010803" pitchFamily="18" charset="0"/>
              </a:rPr>
              <a:t> </a:t>
            </a:r>
            <a:r>
              <a:rPr lang="nl-NL" sz="3300" b="1" dirty="0" err="1">
                <a:solidFill>
                  <a:srgbClr val="820000"/>
                </a:solidFill>
                <a:latin typeface="Garamond" panose="02020404030301010803" pitchFamily="18" charset="0"/>
              </a:rPr>
              <a:t>Davidse</a:t>
            </a:r>
            <a:endParaRPr lang="nl-NL" sz="3300" b="1" dirty="0">
              <a:solidFill>
                <a:srgbClr val="820000"/>
              </a:solidFill>
              <a:latin typeface="Garamond" panose="02020404030301010803" pitchFamily="18" charset="0"/>
            </a:endParaRPr>
          </a:p>
          <a:p>
            <a:pPr algn="ctr">
              <a:lnSpc>
                <a:spcPct val="134000"/>
              </a:lnSpc>
              <a:spcAft>
                <a:spcPts val="600"/>
              </a:spcAft>
            </a:pPr>
            <a:r>
              <a:rPr lang="en-US" sz="2500" i="1" dirty="0">
                <a:latin typeface="Garamond" panose="02020404030301010803" pitchFamily="18" charset="0"/>
              </a:rPr>
              <a:t>Full Professor, English Linguistics, </a:t>
            </a:r>
            <a:r>
              <a:rPr lang="en-US" sz="2500" i="1" dirty="0" err="1">
                <a:latin typeface="Garamond" panose="02020404030301010803" pitchFamily="18" charset="0"/>
              </a:rPr>
              <a:t>FunC</a:t>
            </a:r>
            <a:r>
              <a:rPr lang="en-US" sz="2500" i="1" dirty="0">
                <a:latin typeface="Garamond" panose="02020404030301010803" pitchFamily="18" charset="0"/>
              </a:rPr>
              <a:t> Research Group, KU Leuven, Belgium</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3848913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575998" y="1765800"/>
            <a:ext cx="10143414" cy="3320550"/>
          </a:xfrm>
        </p:spPr>
        <p:txBody>
          <a:bodyPr>
            <a:normAutofit/>
          </a:bodyPr>
          <a:lstStyle/>
          <a:p>
            <a:br>
              <a:rPr lang="nl-NL" sz="2000" dirty="0"/>
            </a:br>
            <a:br>
              <a:rPr lang="nl-NL" sz="3600" dirty="0"/>
            </a:br>
            <a:r>
              <a:rPr lang="en-US" sz="3600" b="1" dirty="0"/>
              <a:t>POLICY FRAMEWORKS FOR SSHA IMPACT</a:t>
            </a:r>
            <a:br>
              <a:rPr lang="nl-NL" sz="2000" dirty="0"/>
            </a:br>
            <a:br>
              <a:rPr lang="nl-NL" sz="2000" dirty="0"/>
            </a:br>
            <a:br>
              <a:rPr lang="nl-NL" sz="2000" dirty="0"/>
            </a:br>
            <a:br>
              <a:rPr lang="nl-NL" sz="2000" dirty="0"/>
            </a:br>
            <a:r>
              <a:rPr lang="nl-NL" sz="3100" dirty="0"/>
              <a:t>Kristin Davidse (KU Leuven)</a:t>
            </a:r>
          </a:p>
        </p:txBody>
      </p:sp>
      <p:sp>
        <p:nvSpPr>
          <p:cNvPr id="2" name="Subtitle 1"/>
          <p:cNvSpPr>
            <a:spLocks noGrp="1"/>
          </p:cNvSpPr>
          <p:nvPr>
            <p:ph type="subTitle" idx="1"/>
          </p:nvPr>
        </p:nvSpPr>
        <p:spPr>
          <a:xfrm>
            <a:off x="575999" y="5086350"/>
            <a:ext cx="8424782" cy="1036639"/>
          </a:xfrm>
        </p:spPr>
        <p:txBody>
          <a:bodyPr>
            <a:normAutofit fontScale="92500"/>
          </a:bodyPr>
          <a:lstStyle/>
          <a:p>
            <a:r>
              <a:rPr lang="en-US" sz="2400" b="1" i="0" dirty="0">
                <a:effectLst/>
                <a:latin typeface="Helvetica" panose="020B0604020202020204" pitchFamily="34" charset="0"/>
              </a:rPr>
              <a:t>Impact of Social Sciences, Humanities and Arts 2021</a:t>
            </a:r>
          </a:p>
          <a:p>
            <a:r>
              <a:rPr lang="en-US" b="1" dirty="0">
                <a:latin typeface="Helvetica" panose="020B0604020202020204" pitchFamily="34" charset="0"/>
              </a:rPr>
              <a:t>Hosted </a:t>
            </a:r>
            <a:r>
              <a:rPr lang="en-US" sz="2400" b="1" i="0" dirty="0">
                <a:effectLst/>
                <a:latin typeface="Helvetica" panose="020B0604020202020204" pitchFamily="34" charset="0"/>
              </a:rPr>
              <a:t>online</a:t>
            </a:r>
            <a:r>
              <a:rPr lang="en-US" b="1" dirty="0">
                <a:latin typeface="Helvetica" panose="020B0604020202020204" pitchFamily="34" charset="0"/>
              </a:rPr>
              <a:t> from Brussels (Belgium)</a:t>
            </a:r>
            <a:r>
              <a:rPr lang="en-US" sz="2400" b="1" i="0" dirty="0">
                <a:effectLst/>
                <a:latin typeface="Helvetica" panose="020B0604020202020204" pitchFamily="34" charset="0"/>
              </a:rPr>
              <a:t>, 13-15 October 2021</a:t>
            </a:r>
            <a:endParaRPr lang="nl-BE" b="1" dirty="0"/>
          </a:p>
        </p:txBody>
      </p:sp>
    </p:spTree>
    <p:extLst>
      <p:ext uri="{BB962C8B-B14F-4D97-AF65-F5344CB8AC3E}">
        <p14:creationId xmlns:p14="http://schemas.microsoft.com/office/powerpoint/2010/main" val="2050596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1"/>
            <a:ext cx="11041200" cy="4217792"/>
          </a:xfrm>
        </p:spPr>
        <p:txBody>
          <a:bodyPr>
            <a:normAutofit/>
          </a:bodyPr>
          <a:lstStyle/>
          <a:p>
            <a:pPr marL="457200" lvl="1" indent="0">
              <a:buNone/>
            </a:pPr>
            <a:endParaRPr lang="en-US" dirty="0"/>
          </a:p>
          <a:p>
            <a:pPr marL="457200" lvl="1" indent="0">
              <a:buNone/>
            </a:pPr>
            <a:r>
              <a:rPr lang="en-US" dirty="0"/>
              <a:t>How can </a:t>
            </a:r>
            <a:r>
              <a:rPr lang="en-US" dirty="0">
                <a:solidFill>
                  <a:srgbClr val="00B0F0"/>
                </a:solidFill>
              </a:rPr>
              <a:t>SSHA research </a:t>
            </a:r>
            <a:r>
              <a:rPr lang="en-US" dirty="0"/>
              <a:t>impact and transform society for betterment of all actors involved?</a:t>
            </a:r>
          </a:p>
          <a:p>
            <a:pPr marL="457200" lvl="1" indent="0">
              <a:buNone/>
            </a:pPr>
            <a:endParaRPr lang="en-US" dirty="0"/>
          </a:p>
          <a:p>
            <a:pPr marL="457200" lvl="1" indent="0">
              <a:buNone/>
            </a:pPr>
            <a:r>
              <a:rPr lang="en-US" dirty="0"/>
              <a:t>How can </a:t>
            </a:r>
            <a:r>
              <a:rPr lang="en-US" dirty="0">
                <a:solidFill>
                  <a:srgbClr val="00B0F0"/>
                </a:solidFill>
              </a:rPr>
              <a:t>policy making</a:t>
            </a:r>
            <a:r>
              <a:rPr lang="en-US" dirty="0"/>
              <a:t> advance this impact? </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p:txBody>
          <a:bodyPr>
            <a:normAutofit/>
          </a:bodyPr>
          <a:lstStyle/>
          <a:p>
            <a:br>
              <a:rPr lang="nl-BE" b="1" dirty="0"/>
            </a:br>
            <a:endParaRPr lang="fr-FR" sz="3200" dirty="0"/>
          </a:p>
        </p:txBody>
      </p:sp>
    </p:spTree>
    <p:extLst>
      <p:ext uri="{BB962C8B-B14F-4D97-AF65-F5344CB8AC3E}">
        <p14:creationId xmlns:p14="http://schemas.microsoft.com/office/powerpoint/2010/main" val="231138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A2DA-D6D6-4668-87F3-16BCE6452679}"/>
              </a:ext>
            </a:extLst>
          </p:cNvPr>
          <p:cNvSpPr>
            <a:spLocks noGrp="1"/>
          </p:cNvSpPr>
          <p:nvPr>
            <p:ph type="title"/>
          </p:nvPr>
        </p:nvSpPr>
        <p:spPr/>
        <p:txBody>
          <a:bodyPr/>
          <a:lstStyle/>
          <a:p>
            <a:r>
              <a:rPr lang="en-US" dirty="0"/>
              <a:t>How can SSHA research </a:t>
            </a:r>
            <a:br>
              <a:rPr lang="en-US" dirty="0"/>
            </a:br>
            <a:r>
              <a:rPr lang="en-US" dirty="0"/>
              <a:t>impact and transform society?</a:t>
            </a:r>
            <a:endParaRPr lang="nl-BE" dirty="0"/>
          </a:p>
        </p:txBody>
      </p:sp>
      <p:sp>
        <p:nvSpPr>
          <p:cNvPr id="3" name="Footer Placeholder 2">
            <a:extLst>
              <a:ext uri="{FF2B5EF4-FFF2-40B4-BE49-F238E27FC236}">
                <a16:creationId xmlns:a16="http://schemas.microsoft.com/office/drawing/2014/main" id="{40A3A73A-B1CA-468F-96B8-EFC9FC45F9F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charset="0"/>
                <a:ea typeface="+mn-ea"/>
                <a:cs typeface="+mn-cs"/>
              </a:rPr>
              <a:t>ICAME 41</a:t>
            </a:r>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 name="Slide Number Placeholder 3">
            <a:extLst>
              <a:ext uri="{FF2B5EF4-FFF2-40B4-BE49-F238E27FC236}">
                <a16:creationId xmlns:a16="http://schemas.microsoft.com/office/drawing/2014/main" id="{82818F97-3DB0-40D1-AE34-DD4239FFE57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335625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1"/>
            <a:ext cx="11041200" cy="4217792"/>
          </a:xfrm>
        </p:spPr>
        <p:txBody>
          <a:bodyPr>
            <a:normAutofit/>
          </a:bodyPr>
          <a:lstStyle/>
          <a:p>
            <a:pPr>
              <a:buFont typeface="Wingdings" panose="05000000000000000000" pitchFamily="2" charset="2"/>
              <a:buChar char="§"/>
            </a:pPr>
            <a:r>
              <a:rPr lang="en-US" dirty="0"/>
              <a:t>reflect on fundamentals, e.g.</a:t>
            </a:r>
          </a:p>
          <a:p>
            <a:pPr lvl="1">
              <a:buFont typeface="Wingdings" panose="05000000000000000000" pitchFamily="2" charset="2"/>
              <a:buChar char="§"/>
            </a:pPr>
            <a:r>
              <a:rPr lang="en-US" dirty="0"/>
              <a:t>what </a:t>
            </a:r>
            <a:r>
              <a:rPr lang="en-US" dirty="0">
                <a:solidFill>
                  <a:srgbClr val="00B0F0"/>
                </a:solidFill>
              </a:rPr>
              <a:t>values </a:t>
            </a:r>
            <a:r>
              <a:rPr lang="en-US" dirty="0"/>
              <a:t>and </a:t>
            </a:r>
            <a:r>
              <a:rPr lang="en-US" dirty="0">
                <a:solidFill>
                  <a:srgbClr val="00B0F0"/>
                </a:solidFill>
              </a:rPr>
              <a:t>goals</a:t>
            </a:r>
            <a:r>
              <a:rPr lang="en-US" dirty="0"/>
              <a:t> inform frames of reference such as Research Excellence Framework (UK), Sustainable Development Goals (UN)? </a:t>
            </a:r>
          </a:p>
          <a:p>
            <a:pPr lvl="2">
              <a:buFont typeface="Wingdings" panose="05000000000000000000" pitchFamily="2" charset="2"/>
              <a:buChar char="§"/>
            </a:pPr>
            <a:r>
              <a:rPr lang="en-US" sz="2400" dirty="0"/>
              <a:t>growth of GDP or well-being</a:t>
            </a:r>
          </a:p>
          <a:p>
            <a:pPr lvl="2">
              <a:buFont typeface="Wingdings" panose="05000000000000000000" pitchFamily="2" charset="2"/>
              <a:buChar char="§"/>
            </a:pPr>
            <a:r>
              <a:rPr lang="en-US" sz="2400" dirty="0"/>
              <a:t>local vs global</a:t>
            </a:r>
          </a:p>
          <a:p>
            <a:pPr>
              <a:buFont typeface="Wingdings" panose="05000000000000000000" pitchFamily="2" charset="2"/>
              <a:buChar char="§"/>
            </a:pPr>
            <a:endParaRPr lang="en-US" dirty="0"/>
          </a:p>
          <a:p>
            <a:pPr>
              <a:buFont typeface="Wingdings" panose="05000000000000000000" pitchFamily="2" charset="2"/>
              <a:buChar char="§"/>
            </a:pPr>
            <a:r>
              <a:rPr lang="en-US" dirty="0"/>
              <a:t>repudiate perception that (some) SSHA research can do little to impact society by showing that it </a:t>
            </a:r>
            <a:r>
              <a:rPr lang="en-US" dirty="0">
                <a:solidFill>
                  <a:srgbClr val="00B0F0"/>
                </a:solidFill>
              </a:rPr>
              <a:t>can impact </a:t>
            </a:r>
            <a:r>
              <a:rPr lang="en-US" dirty="0"/>
              <a:t>society, particularly through </a:t>
            </a:r>
            <a:r>
              <a:rPr lang="en-US" dirty="0">
                <a:solidFill>
                  <a:srgbClr val="00B0F0"/>
                </a:solidFill>
              </a:rPr>
              <a:t>interdisciplinarity</a:t>
            </a:r>
            <a:r>
              <a:rPr lang="en-US" dirty="0"/>
              <a:t> </a:t>
            </a:r>
          </a:p>
          <a:p>
            <a:pPr>
              <a:buFont typeface="Wingdings" panose="05000000000000000000" pitchFamily="2" charset="2"/>
              <a:buChar char="§"/>
            </a:pPr>
            <a:endParaRPr lang="en-US" dirty="0"/>
          </a:p>
          <a:p>
            <a:pPr marL="457200" lvl="1" indent="0">
              <a:buNone/>
            </a:pPr>
            <a:endParaRPr lang="en-US" dirty="0"/>
          </a:p>
          <a:p>
            <a:pPr lvl="1">
              <a:buFont typeface="Wingdings" panose="05000000000000000000" pitchFamily="2" charset="2"/>
              <a:buChar char="§"/>
            </a:pPr>
            <a:endParaRPr lang="en-US" dirty="0"/>
          </a:p>
          <a:p>
            <a:pPr lvl="1">
              <a:buFont typeface="Wingdings" panose="05000000000000000000" pitchFamily="2" charset="2"/>
              <a:buChar char="§"/>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p:txBody>
          <a:bodyPr>
            <a:normAutofit fontScale="90000"/>
          </a:bodyPr>
          <a:lstStyle/>
          <a:p>
            <a:r>
              <a:rPr lang="en-US" dirty="0"/>
              <a:t>How can SSHA research impact and transform society</a:t>
            </a:r>
            <a:br>
              <a:rPr lang="nl-BE" b="1" dirty="0"/>
            </a:br>
            <a:endParaRPr lang="fr-FR" sz="3200" dirty="0"/>
          </a:p>
        </p:txBody>
      </p:sp>
    </p:spTree>
    <p:extLst>
      <p:ext uri="{BB962C8B-B14F-4D97-AF65-F5344CB8AC3E}">
        <p14:creationId xmlns:p14="http://schemas.microsoft.com/office/powerpoint/2010/main" val="330679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159729"/>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200046" y="1424093"/>
            <a:ext cx="1" cy="5338108"/>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err="1">
                <a:latin typeface="Garamond" panose="02020404030301010803" pitchFamily="18" charset="0"/>
              </a:rPr>
              <a:t>Overview</a:t>
            </a:r>
            <a:r>
              <a:rPr lang="nl-NL" sz="3200" dirty="0">
                <a:latin typeface="Garamond" panose="02020404030301010803" pitchFamily="18" charset="0"/>
              </a:rPr>
              <a:t> of </a:t>
            </a:r>
            <a:r>
              <a:rPr lang="nl-NL" sz="3200" dirty="0" err="1">
                <a:latin typeface="Garamond" panose="02020404030301010803" pitchFamily="18" charset="0"/>
              </a:rPr>
              <a:t>the</a:t>
            </a:r>
            <a:r>
              <a:rPr lang="nl-NL" sz="3200" dirty="0">
                <a:latin typeface="Garamond" panose="02020404030301010803" pitchFamily="18" charset="0"/>
              </a:rPr>
              <a:t> </a:t>
            </a:r>
            <a:r>
              <a:rPr lang="nl-NL" sz="3200" dirty="0" err="1">
                <a:latin typeface="Garamond" panose="02020404030301010803" pitchFamily="18" charset="0"/>
              </a:rPr>
              <a:t>Keynote</a:t>
            </a:r>
            <a:r>
              <a:rPr lang="nl-NL" sz="3200" dirty="0">
                <a:latin typeface="Garamond" panose="02020404030301010803" pitchFamily="18" charset="0"/>
              </a:rPr>
              <a:t> Speakers </a:t>
            </a: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284884" y="1563385"/>
            <a:ext cx="7602326" cy="584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t> </a:t>
            </a:r>
          </a:p>
          <a:p>
            <a:pPr algn="l">
              <a:lnSpc>
                <a:spcPct val="114000"/>
              </a:lnSpc>
              <a:spcBef>
                <a:spcPts val="0"/>
              </a:spcBef>
            </a:pPr>
            <a:r>
              <a:rPr lang="en-AU" sz="1400" b="1" dirty="0">
                <a:solidFill>
                  <a:srgbClr val="820000"/>
                </a:solidFill>
                <a:latin typeface="Garamond" panose="02020404030301010803" pitchFamily="18" charset="0"/>
              </a:rPr>
              <a:t>Johan </a:t>
            </a:r>
            <a:r>
              <a:rPr lang="en-AU" sz="1400" b="1" dirty="0" err="1">
                <a:solidFill>
                  <a:srgbClr val="820000"/>
                </a:solidFill>
                <a:latin typeface="Garamond" panose="02020404030301010803" pitchFamily="18" charset="0"/>
              </a:rPr>
              <a:t>Hanssens</a:t>
            </a:r>
            <a:r>
              <a:rPr lang="en-AU" sz="1400" b="1" dirty="0">
                <a:solidFill>
                  <a:srgbClr val="820000"/>
                </a:solidFill>
                <a:latin typeface="Garamond" panose="02020404030301010803" pitchFamily="18" charset="0"/>
              </a:rPr>
              <a:t>: </a:t>
            </a:r>
            <a:r>
              <a:rPr lang="en-US" sz="1400" b="1" dirty="0">
                <a:solidFill>
                  <a:srgbClr val="820000"/>
                </a:solidFill>
                <a:latin typeface="Garamond" panose="02020404030301010803" pitchFamily="18" charset="0"/>
              </a:rPr>
              <a:t>Secretary-General of the Flemish </a:t>
            </a:r>
            <a:r>
              <a:rPr lang="en-US" sz="1400" b="1" dirty="0" err="1">
                <a:solidFill>
                  <a:srgbClr val="820000"/>
                </a:solidFill>
                <a:latin typeface="Garamond" panose="02020404030301010803" pitchFamily="18" charset="0"/>
              </a:rPr>
              <a:t>Departmentof</a:t>
            </a:r>
            <a:r>
              <a:rPr lang="en-US" sz="1400" b="1" dirty="0">
                <a:solidFill>
                  <a:srgbClr val="820000"/>
                </a:solidFill>
                <a:latin typeface="Garamond" panose="02020404030301010803" pitchFamily="18" charset="0"/>
              </a:rPr>
              <a:t> Economy, Science, and Innovation, Belgium</a:t>
            </a:r>
            <a:endParaRPr lang="en-AU" sz="1400" b="1" dirty="0">
              <a:solidFill>
                <a:srgbClr val="820000"/>
              </a:solidFill>
              <a:latin typeface="Garamond" panose="02020404030301010803" pitchFamily="18" charset="0"/>
            </a:endParaRPr>
          </a:p>
          <a:p>
            <a:pPr algn="l">
              <a:lnSpc>
                <a:spcPct val="114000"/>
              </a:lnSpc>
              <a:spcBef>
                <a:spcPts val="0"/>
              </a:spcBef>
            </a:pPr>
            <a:endParaRPr lang="en-US" sz="1400" b="1" dirty="0">
              <a:solidFill>
                <a:srgbClr val="820000"/>
              </a:solidFill>
              <a:latin typeface="Garamond" panose="02020404030301010803" pitchFamily="18" charset="0"/>
            </a:endParaRPr>
          </a:p>
          <a:p>
            <a:pPr algn="l">
              <a:lnSpc>
                <a:spcPct val="114000"/>
              </a:lnSpc>
              <a:spcBef>
                <a:spcPts val="0"/>
              </a:spcBef>
            </a:pPr>
            <a:r>
              <a:rPr lang="en-US" sz="1400" b="1" dirty="0">
                <a:solidFill>
                  <a:srgbClr val="820000"/>
                </a:solidFill>
                <a:latin typeface="Garamond" panose="02020404030301010803" pitchFamily="18" charset="0"/>
              </a:rPr>
              <a:t>Kristin </a:t>
            </a:r>
            <a:r>
              <a:rPr lang="en-US" sz="1400" b="1" dirty="0" err="1">
                <a:solidFill>
                  <a:srgbClr val="820000"/>
                </a:solidFill>
                <a:latin typeface="Garamond" panose="02020404030301010803" pitchFamily="18" charset="0"/>
              </a:rPr>
              <a:t>Davidse</a:t>
            </a:r>
            <a:r>
              <a:rPr lang="en-US" sz="1400" b="1" dirty="0">
                <a:solidFill>
                  <a:srgbClr val="820000"/>
                </a:solidFill>
                <a:latin typeface="Garamond" panose="02020404030301010803" pitchFamily="18" charset="0"/>
              </a:rPr>
              <a:t>: Full Professor, English Linguistics, </a:t>
            </a:r>
            <a:r>
              <a:rPr lang="en-US" sz="1400" b="1" dirty="0" err="1">
                <a:solidFill>
                  <a:srgbClr val="820000"/>
                </a:solidFill>
                <a:latin typeface="Garamond" panose="02020404030301010803" pitchFamily="18" charset="0"/>
              </a:rPr>
              <a:t>FunC</a:t>
            </a:r>
            <a:r>
              <a:rPr lang="en-US" sz="1400" b="1" dirty="0">
                <a:solidFill>
                  <a:srgbClr val="820000"/>
                </a:solidFill>
                <a:latin typeface="Garamond" panose="02020404030301010803" pitchFamily="18" charset="0"/>
              </a:rPr>
              <a:t> Research Group, KU Leuven</a:t>
            </a:r>
            <a:br>
              <a:rPr lang="en-US" sz="1400" b="1" dirty="0">
                <a:solidFill>
                  <a:srgbClr val="820000"/>
                </a:solidFill>
                <a:latin typeface="Garamond" panose="02020404030301010803" pitchFamily="18" charset="0"/>
              </a:rPr>
            </a:br>
            <a:endParaRPr lang="en-US" sz="1400" b="1" dirty="0">
              <a:solidFill>
                <a:srgbClr val="820000"/>
              </a:solidFill>
              <a:latin typeface="Garamond" panose="02020404030301010803" pitchFamily="18" charset="0"/>
            </a:endParaRPr>
          </a:p>
          <a:p>
            <a:pPr algn="l">
              <a:lnSpc>
                <a:spcPct val="114000"/>
              </a:lnSpc>
              <a:spcBef>
                <a:spcPts val="0"/>
              </a:spcBef>
            </a:pPr>
            <a:r>
              <a:rPr lang="en-US" sz="1400" b="1" dirty="0">
                <a:solidFill>
                  <a:srgbClr val="820000"/>
                </a:solidFill>
                <a:latin typeface="Garamond" panose="02020404030301010803" pitchFamily="18" charset="0"/>
              </a:rPr>
              <a:t>Rajesh Tandon: Founder-President &amp; Chief Functionary, Participatory Research in Asia, UNESCO Co-Chair, Community Based Research &amp; Social Responsibility in Higher Education, India</a:t>
            </a:r>
          </a:p>
          <a:p>
            <a:pPr algn="l">
              <a:lnSpc>
                <a:spcPct val="114000"/>
              </a:lnSpc>
              <a:spcBef>
                <a:spcPts val="0"/>
              </a:spcBef>
            </a:pPr>
            <a:endParaRPr lang="en-US" sz="1400" b="1" dirty="0">
              <a:solidFill>
                <a:srgbClr val="820000"/>
              </a:solidFill>
              <a:latin typeface="Garamond" panose="02020404030301010803" pitchFamily="18" charset="0"/>
            </a:endParaRPr>
          </a:p>
          <a:p>
            <a:pPr algn="l">
              <a:lnSpc>
                <a:spcPct val="114000"/>
              </a:lnSpc>
              <a:spcBef>
                <a:spcPts val="0"/>
              </a:spcBef>
            </a:pPr>
            <a:r>
              <a:rPr lang="en-AU" sz="1400" b="1" dirty="0">
                <a:solidFill>
                  <a:srgbClr val="820000"/>
                </a:solidFill>
                <a:latin typeface="Garamond" panose="02020404030301010803" pitchFamily="18" charset="0"/>
              </a:rPr>
              <a:t>Ted Hewitt: </a:t>
            </a:r>
            <a:r>
              <a:rPr lang="en-US" sz="1400" b="1" dirty="0">
                <a:solidFill>
                  <a:srgbClr val="820000"/>
                </a:solidFill>
                <a:latin typeface="Garamond" panose="02020404030301010803" pitchFamily="18" charset="0"/>
              </a:rPr>
              <a:t>President of the Social Sciences and Humanities Research Council, Canada</a:t>
            </a:r>
          </a:p>
          <a:p>
            <a:pPr algn="l">
              <a:lnSpc>
                <a:spcPct val="114000"/>
              </a:lnSpc>
              <a:spcBef>
                <a:spcPts val="0"/>
              </a:spcBef>
            </a:pPr>
            <a:br>
              <a:rPr lang="en-US" sz="1400" b="1" dirty="0">
                <a:solidFill>
                  <a:srgbClr val="820000"/>
                </a:solidFill>
                <a:latin typeface="Garamond" panose="02020404030301010803" pitchFamily="18" charset="0"/>
              </a:rPr>
            </a:br>
            <a:r>
              <a:rPr lang="en-US" sz="1400" b="1" dirty="0">
                <a:solidFill>
                  <a:srgbClr val="820000"/>
                </a:solidFill>
                <a:latin typeface="Garamond" panose="02020404030301010803" pitchFamily="18" charset="0"/>
              </a:rPr>
              <a:t>Geoff Mulgan: Professor of Collective Intelligence, Public Policy </a:t>
            </a:r>
          </a:p>
          <a:p>
            <a:pPr algn="l">
              <a:lnSpc>
                <a:spcPct val="114000"/>
              </a:lnSpc>
              <a:spcBef>
                <a:spcPts val="0"/>
              </a:spcBef>
            </a:pPr>
            <a:r>
              <a:rPr lang="en-US" sz="1400" b="1" dirty="0">
                <a:solidFill>
                  <a:srgbClr val="820000"/>
                </a:solidFill>
                <a:latin typeface="Garamond" panose="02020404030301010803" pitchFamily="18" charset="0"/>
              </a:rPr>
              <a:t>and Social Innovation at University College London</a:t>
            </a:r>
            <a:r>
              <a:rPr lang="en-AU" sz="1400" b="1" dirty="0">
                <a:solidFill>
                  <a:srgbClr val="820000"/>
                </a:solidFill>
                <a:latin typeface="Garamond" panose="02020404030301010803" pitchFamily="18" charset="0"/>
              </a:rPr>
              <a:t> </a:t>
            </a:r>
            <a:endParaRPr lang="en-US" sz="14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700" b="1" dirty="0">
              <a:solidFill>
                <a:prstClr val="white">
                  <a:lumMod val="50000"/>
                </a:prstClr>
              </a:solidFill>
              <a:latin typeface="Garamond" panose="02020404030301010803" pitchFamily="18" charset="0"/>
            </a:endParaRPr>
          </a:p>
        </p:txBody>
      </p:sp>
      <p:sp>
        <p:nvSpPr>
          <p:cNvPr id="19" name="Tekstvak 5">
            <a:extLst>
              <a:ext uri="{FF2B5EF4-FFF2-40B4-BE49-F238E27FC236}">
                <a16:creationId xmlns:a16="http://schemas.microsoft.com/office/drawing/2014/main" id="{70E62050-A28B-4126-8D0F-059115A45AA4}"/>
              </a:ext>
            </a:extLst>
          </p:cNvPr>
          <p:cNvSpPr txBox="1">
            <a:spLocks/>
          </p:cNvSpPr>
          <p:nvPr/>
        </p:nvSpPr>
        <p:spPr>
          <a:xfrm>
            <a:off x="4521200" y="120802"/>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a:p>
            <a:pPr lvl="0" algn="r"/>
            <a:endParaRPr lang="en-US" sz="2000" dirty="0">
              <a:solidFill>
                <a:prstClr val="black"/>
              </a:solidFill>
              <a:latin typeface="Garamond" panose="02020404030301010803" pitchFamily="18" charset="0"/>
            </a:endParaRPr>
          </a:p>
        </p:txBody>
      </p:sp>
      <p:sp>
        <p:nvSpPr>
          <p:cNvPr id="22" name="Tekstvak 14">
            <a:extLst>
              <a:ext uri="{FF2B5EF4-FFF2-40B4-BE49-F238E27FC236}">
                <a16:creationId xmlns:a16="http://schemas.microsoft.com/office/drawing/2014/main" id="{1185129F-A4DB-4302-A212-19D3111E1A32}"/>
              </a:ext>
            </a:extLst>
          </p:cNvPr>
          <p:cNvSpPr txBox="1"/>
          <p:nvPr/>
        </p:nvSpPr>
        <p:spPr>
          <a:xfrm>
            <a:off x="9620834" y="6234477"/>
            <a:ext cx="2478275" cy="830997"/>
          </a:xfrm>
          <a:prstGeom prst="rect">
            <a:avLst/>
          </a:prstGeom>
          <a:noFill/>
        </p:spPr>
        <p:txBody>
          <a:bodyPr wrap="square" rtlCol="0">
            <a:spAutoFit/>
          </a:bodyPr>
          <a:lstStyle/>
          <a:p>
            <a:pPr algn="r"/>
            <a:r>
              <a:rPr lang="nl-NL" sz="2400" b="1" dirty="0">
                <a:latin typeface="Garamond" panose="02020404030301010803" pitchFamily="18" charset="0"/>
              </a:rPr>
              <a:t>#SSHA21</a:t>
            </a:r>
          </a:p>
          <a:p>
            <a:pPr algn="r"/>
            <a:endParaRPr lang="nl-NL" sz="2400" b="1" dirty="0">
              <a:latin typeface="Garamond" panose="02020404030301010803" pitchFamily="18" charset="0"/>
            </a:endParaRPr>
          </a:p>
        </p:txBody>
      </p:sp>
      <p:pic>
        <p:nvPicPr>
          <p:cNvPr id="6" name="Afbeelding 5">
            <a:extLst>
              <a:ext uri="{FF2B5EF4-FFF2-40B4-BE49-F238E27FC236}">
                <a16:creationId xmlns:a16="http://schemas.microsoft.com/office/drawing/2014/main" id="{17CD1743-BE5D-44FC-8A0F-4602AF6E2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420" y="3133762"/>
            <a:ext cx="1998416" cy="2826791"/>
          </a:xfrm>
          <a:prstGeom prst="rect">
            <a:avLst/>
          </a:prstGeom>
        </p:spPr>
      </p:pic>
    </p:spTree>
    <p:extLst>
      <p:ext uri="{BB962C8B-B14F-4D97-AF65-F5344CB8AC3E}">
        <p14:creationId xmlns:p14="http://schemas.microsoft.com/office/powerpoint/2010/main" val="177384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1"/>
            <a:ext cx="11041200" cy="4217792"/>
          </a:xfrm>
        </p:spPr>
        <p:txBody>
          <a:bodyPr>
            <a:normAutofit/>
          </a:bodyPr>
          <a:lstStyle/>
          <a:p>
            <a:pPr>
              <a:buFont typeface="Wingdings" panose="05000000000000000000" pitchFamily="2" charset="2"/>
              <a:buChar char="§"/>
            </a:pPr>
            <a:r>
              <a:rPr lang="en-US" dirty="0"/>
              <a:t>stimulate </a:t>
            </a:r>
            <a:r>
              <a:rPr lang="en-US" dirty="0">
                <a:solidFill>
                  <a:srgbClr val="00B0F0"/>
                </a:solidFill>
              </a:rPr>
              <a:t>reflection</a:t>
            </a:r>
            <a:r>
              <a:rPr lang="en-US" dirty="0"/>
              <a:t> and </a:t>
            </a:r>
            <a:r>
              <a:rPr lang="en-US" dirty="0">
                <a:solidFill>
                  <a:srgbClr val="00B0F0"/>
                </a:solidFill>
              </a:rPr>
              <a:t>debate</a:t>
            </a:r>
            <a:r>
              <a:rPr lang="en-US" dirty="0"/>
              <a:t> on </a:t>
            </a:r>
            <a:r>
              <a:rPr lang="en-US" dirty="0">
                <a:solidFill>
                  <a:srgbClr val="00B0F0"/>
                </a:solidFill>
              </a:rPr>
              <a:t>action goals</a:t>
            </a:r>
            <a:r>
              <a:rPr lang="en-US" dirty="0"/>
              <a:t> of frames of reference:</a:t>
            </a:r>
          </a:p>
          <a:p>
            <a:pPr>
              <a:buFont typeface="Wingdings" panose="05000000000000000000" pitchFamily="2" charset="2"/>
              <a:buChar char="§"/>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p:txBody>
          <a:bodyPr>
            <a:normAutofit fontScale="90000"/>
          </a:bodyPr>
          <a:lstStyle/>
          <a:p>
            <a:r>
              <a:rPr lang="en-US" dirty="0"/>
              <a:t>How can SSHA research impact and transform society</a:t>
            </a:r>
            <a:br>
              <a:rPr lang="nl-BE" b="1" dirty="0"/>
            </a:br>
            <a:endParaRPr lang="fr-FR" sz="3200" dirty="0"/>
          </a:p>
        </p:txBody>
      </p:sp>
      <p:graphicFrame>
        <p:nvGraphicFramePr>
          <p:cNvPr id="6" name="Table 6">
            <a:extLst>
              <a:ext uri="{FF2B5EF4-FFF2-40B4-BE49-F238E27FC236}">
                <a16:creationId xmlns:a16="http://schemas.microsoft.com/office/drawing/2014/main" id="{03F94477-6925-49DE-9E13-ADE8A7C21211}"/>
              </a:ext>
            </a:extLst>
          </p:cNvPr>
          <p:cNvGraphicFramePr>
            <a:graphicFrameLocks noGrp="1"/>
          </p:cNvGraphicFramePr>
          <p:nvPr>
            <p:extLst/>
          </p:nvPr>
        </p:nvGraphicFramePr>
        <p:xfrm>
          <a:off x="2258457" y="2049137"/>
          <a:ext cx="8449936" cy="2935780"/>
        </p:xfrm>
        <a:graphic>
          <a:graphicData uri="http://schemas.openxmlformats.org/drawingml/2006/table">
            <a:tbl>
              <a:tblPr firstRow="1" bandRow="1">
                <a:tableStyleId>{5C22544A-7EE6-4342-B048-85BDC9FD1C3A}</a:tableStyleId>
              </a:tblPr>
              <a:tblGrid>
                <a:gridCol w="2112484">
                  <a:extLst>
                    <a:ext uri="{9D8B030D-6E8A-4147-A177-3AD203B41FA5}">
                      <a16:colId xmlns:a16="http://schemas.microsoft.com/office/drawing/2014/main" val="3884273264"/>
                    </a:ext>
                  </a:extLst>
                </a:gridCol>
                <a:gridCol w="2112484">
                  <a:extLst>
                    <a:ext uri="{9D8B030D-6E8A-4147-A177-3AD203B41FA5}">
                      <a16:colId xmlns:a16="http://schemas.microsoft.com/office/drawing/2014/main" val="720648335"/>
                    </a:ext>
                  </a:extLst>
                </a:gridCol>
                <a:gridCol w="2112484">
                  <a:extLst>
                    <a:ext uri="{9D8B030D-6E8A-4147-A177-3AD203B41FA5}">
                      <a16:colId xmlns:a16="http://schemas.microsoft.com/office/drawing/2014/main" val="25443308"/>
                    </a:ext>
                  </a:extLst>
                </a:gridCol>
                <a:gridCol w="2112484">
                  <a:extLst>
                    <a:ext uri="{9D8B030D-6E8A-4147-A177-3AD203B41FA5}">
                      <a16:colId xmlns:a16="http://schemas.microsoft.com/office/drawing/2014/main" val="3902888936"/>
                    </a:ext>
                  </a:extLst>
                </a:gridCol>
              </a:tblGrid>
              <a:tr h="558340">
                <a:tc>
                  <a:txBody>
                    <a:bodyPr/>
                    <a:lstStyle/>
                    <a:p>
                      <a:r>
                        <a:rPr lang="en-US" dirty="0"/>
                        <a:t>Impact on</a:t>
                      </a:r>
                      <a:endParaRPr lang="nl-BE" dirty="0"/>
                    </a:p>
                  </a:txBody>
                  <a:tcPr/>
                </a:tc>
                <a:tc>
                  <a:txBody>
                    <a:bodyPr/>
                    <a:lstStyle/>
                    <a:p>
                      <a:r>
                        <a:rPr lang="en-US" dirty="0"/>
                        <a:t>REF (UK)</a:t>
                      </a:r>
                      <a:endParaRPr lang="nl-BE" dirty="0"/>
                    </a:p>
                  </a:txBody>
                  <a:tcPr/>
                </a:tc>
                <a:tc>
                  <a:txBody>
                    <a:bodyPr/>
                    <a:lstStyle/>
                    <a:p>
                      <a:r>
                        <a:rPr lang="en-US" dirty="0"/>
                        <a:t>EU</a:t>
                      </a:r>
                      <a:endParaRPr lang="nl-BE" dirty="0"/>
                    </a:p>
                  </a:txBody>
                  <a:tcPr/>
                </a:tc>
                <a:tc>
                  <a:txBody>
                    <a:bodyPr/>
                    <a:lstStyle/>
                    <a:p>
                      <a:r>
                        <a:rPr lang="en-US" dirty="0"/>
                        <a:t>SDGs (UN)</a:t>
                      </a:r>
                      <a:endParaRPr lang="nl-BE" dirty="0"/>
                    </a:p>
                  </a:txBody>
                  <a:tcPr/>
                </a:tc>
                <a:extLst>
                  <a:ext uri="{0D108BD9-81ED-4DB2-BD59-A6C34878D82A}">
                    <a16:rowId xmlns:a16="http://schemas.microsoft.com/office/drawing/2014/main" val="3287356838"/>
                  </a:ext>
                </a:extLst>
              </a:tr>
              <a:tr h="566095">
                <a:tc>
                  <a:txBody>
                    <a:bodyPr/>
                    <a:lstStyle/>
                    <a:p>
                      <a:r>
                        <a:rPr lang="en-US" dirty="0"/>
                        <a:t>Economy</a:t>
                      </a:r>
                      <a:endParaRPr lang="nl-BE" dirty="0"/>
                    </a:p>
                  </a:txBody>
                  <a:tcPr/>
                </a:tc>
                <a:tc>
                  <a:txBody>
                    <a:bodyPr/>
                    <a:lstStyle/>
                    <a:p>
                      <a:r>
                        <a:rPr lang="en-US" dirty="0"/>
                        <a:t>new products, businesses, services</a:t>
                      </a:r>
                      <a:endParaRPr lang="nl-BE" dirty="0"/>
                    </a:p>
                  </a:txBody>
                  <a:tcPr/>
                </a:tc>
                <a:tc>
                  <a:txBody>
                    <a:bodyPr/>
                    <a:lstStyle/>
                    <a:p>
                      <a:r>
                        <a:rPr lang="en-US" dirty="0"/>
                        <a:t>generation of innovation-based </a:t>
                      </a:r>
                      <a:r>
                        <a:rPr lang="en-US" dirty="0">
                          <a:solidFill>
                            <a:srgbClr val="00B0F0"/>
                          </a:solidFill>
                        </a:rPr>
                        <a:t>growth</a:t>
                      </a:r>
                      <a:endParaRPr lang="nl-BE" dirty="0">
                        <a:solidFill>
                          <a:srgbClr val="00B0F0"/>
                        </a:solidFill>
                      </a:endParaRPr>
                    </a:p>
                  </a:txBody>
                  <a:tcPr/>
                </a:tc>
                <a:tc>
                  <a:txBody>
                    <a:bodyPr/>
                    <a:lstStyle/>
                    <a:p>
                      <a:r>
                        <a:rPr lang="en-US" sz="1800" b="0" i="0" kern="1200" dirty="0">
                          <a:solidFill>
                            <a:schemeClr val="dk1"/>
                          </a:solidFill>
                          <a:effectLst/>
                          <a:latin typeface="+mn-lt"/>
                          <a:ea typeface="+mn-ea"/>
                          <a:cs typeface="+mn-cs"/>
                        </a:rPr>
                        <a:t>sustained, inclusive and sustainable economic </a:t>
                      </a:r>
                      <a:r>
                        <a:rPr lang="en-US" sz="1800" b="0" i="0" kern="1200" dirty="0">
                          <a:solidFill>
                            <a:srgbClr val="00B0F0"/>
                          </a:solidFill>
                          <a:effectLst/>
                          <a:latin typeface="+mn-lt"/>
                          <a:ea typeface="+mn-ea"/>
                          <a:cs typeface="+mn-cs"/>
                        </a:rPr>
                        <a:t>growth</a:t>
                      </a:r>
                      <a:endParaRPr lang="nl-BE" b="0" dirty="0">
                        <a:solidFill>
                          <a:srgbClr val="00B0F0"/>
                        </a:solidFill>
                      </a:endParaRPr>
                    </a:p>
                  </a:txBody>
                  <a:tcPr/>
                </a:tc>
                <a:extLst>
                  <a:ext uri="{0D108BD9-81ED-4DB2-BD59-A6C34878D82A}">
                    <a16:rowId xmlns:a16="http://schemas.microsoft.com/office/drawing/2014/main" val="3225212726"/>
                  </a:ext>
                </a:extLst>
              </a:tr>
              <a:tr h="566095">
                <a:tc>
                  <a:txBody>
                    <a:bodyPr/>
                    <a:lstStyle/>
                    <a:p>
                      <a:endParaRPr lang="nl-BE" dirty="0"/>
                    </a:p>
                  </a:txBody>
                  <a:tcPr/>
                </a:tc>
                <a:tc>
                  <a:txBody>
                    <a:bodyPr/>
                    <a:lstStyle/>
                    <a:p>
                      <a:r>
                        <a:rPr lang="en-US" dirty="0"/>
                        <a:t>business </a:t>
                      </a:r>
                      <a:r>
                        <a:rPr lang="en-US" dirty="0">
                          <a:solidFill>
                            <a:srgbClr val="00B0F0"/>
                          </a:solidFill>
                        </a:rPr>
                        <a:t>growth</a:t>
                      </a:r>
                      <a:r>
                        <a:rPr lang="en-US" dirty="0"/>
                        <a:t> &amp; jobs</a:t>
                      </a:r>
                      <a:endParaRPr lang="nl-BE" dirty="0"/>
                    </a:p>
                  </a:txBody>
                  <a:tcPr/>
                </a:tc>
                <a:tc>
                  <a:txBody>
                    <a:bodyPr/>
                    <a:lstStyle/>
                    <a:p>
                      <a:r>
                        <a:rPr lang="en-US" dirty="0"/>
                        <a:t>creating more &amp; better jobs</a:t>
                      </a:r>
                      <a:endParaRPr lang="nl-BE" dirty="0"/>
                    </a:p>
                  </a:txBody>
                  <a:tcPr/>
                </a:tc>
                <a:tc>
                  <a:txBody>
                    <a:bodyPr/>
                    <a:lstStyle/>
                    <a:p>
                      <a:r>
                        <a:rPr lang="en-US" sz="1800" b="0" i="0" kern="1200" dirty="0">
                          <a:solidFill>
                            <a:schemeClr val="dk1"/>
                          </a:solidFill>
                          <a:effectLst/>
                          <a:latin typeface="+mn-lt"/>
                          <a:ea typeface="+mn-ea"/>
                          <a:cs typeface="+mn-cs"/>
                        </a:rPr>
                        <a:t>full &amp; productive employment and decent work for all</a:t>
                      </a:r>
                    </a:p>
                    <a:p>
                      <a:endParaRPr lang="nl-BE" b="0" dirty="0"/>
                    </a:p>
                  </a:txBody>
                  <a:tcPr/>
                </a:tc>
                <a:extLst>
                  <a:ext uri="{0D108BD9-81ED-4DB2-BD59-A6C34878D82A}">
                    <a16:rowId xmlns:a16="http://schemas.microsoft.com/office/drawing/2014/main" val="1791788146"/>
                  </a:ext>
                </a:extLst>
              </a:tr>
            </a:tbl>
          </a:graphicData>
        </a:graphic>
      </p:graphicFrame>
    </p:spTree>
    <p:extLst>
      <p:ext uri="{BB962C8B-B14F-4D97-AF65-F5344CB8AC3E}">
        <p14:creationId xmlns:p14="http://schemas.microsoft.com/office/powerpoint/2010/main" val="295311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1"/>
            <a:ext cx="11041200" cy="4217792"/>
          </a:xfrm>
        </p:spPr>
        <p:txBody>
          <a:bodyPr>
            <a:normAutofit/>
          </a:bodyPr>
          <a:lstStyle/>
          <a:p>
            <a:pPr>
              <a:buFont typeface="Wingdings" panose="05000000000000000000" pitchFamily="2" charset="2"/>
              <a:buChar char="§"/>
            </a:pPr>
            <a:r>
              <a:rPr lang="en-US" dirty="0"/>
              <a:t>What </a:t>
            </a:r>
            <a:r>
              <a:rPr lang="en-US" dirty="0">
                <a:solidFill>
                  <a:srgbClr val="00B0F0"/>
                </a:solidFill>
              </a:rPr>
              <a:t>sort</a:t>
            </a:r>
            <a:r>
              <a:rPr lang="en-US" dirty="0"/>
              <a:t> of growth?</a:t>
            </a:r>
          </a:p>
          <a:p>
            <a:pPr>
              <a:buFont typeface="Wingdings" panose="05000000000000000000" pitchFamily="2" charset="2"/>
              <a:buChar char="§"/>
            </a:pPr>
            <a:endParaRPr lang="en-US" dirty="0"/>
          </a:p>
          <a:p>
            <a:r>
              <a:rPr lang="en-US" dirty="0"/>
              <a:t>"Economic growth accompanied by worsening social outcomes is not success. It is failure.“</a:t>
            </a:r>
          </a:p>
          <a:p>
            <a:endParaRPr lang="en-US" dirty="0"/>
          </a:p>
          <a:p>
            <a:pPr>
              <a:buFont typeface="Wingdings" panose="05000000000000000000" pitchFamily="2" charset="2"/>
              <a:buChar char="§"/>
            </a:pPr>
            <a:r>
              <a:rPr lang="en-US" dirty="0"/>
              <a:t>“While sustainability is far from languishing on the corporate periphery, far more effort is needed―and fast.”</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p:txBody>
          <a:bodyPr>
            <a:normAutofit fontScale="90000"/>
          </a:bodyPr>
          <a:lstStyle/>
          <a:p>
            <a:r>
              <a:rPr lang="en-US" dirty="0"/>
              <a:t>How can SSHA research impact and transform society</a:t>
            </a:r>
            <a:br>
              <a:rPr lang="nl-BE" b="1" dirty="0"/>
            </a:br>
            <a:endParaRPr lang="fr-FR" sz="3200" dirty="0"/>
          </a:p>
        </p:txBody>
      </p:sp>
    </p:spTree>
    <p:extLst>
      <p:ext uri="{BB962C8B-B14F-4D97-AF65-F5344CB8AC3E}">
        <p14:creationId xmlns:p14="http://schemas.microsoft.com/office/powerpoint/2010/main" val="322454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1"/>
            <a:ext cx="11041200" cy="4217792"/>
          </a:xfrm>
        </p:spPr>
        <p:txBody>
          <a:bodyPr>
            <a:normAutofit/>
          </a:bodyPr>
          <a:lstStyle/>
          <a:p>
            <a:r>
              <a:rPr lang="en-US" dirty="0"/>
              <a:t>“Economic growth accompanied by worsening social outcomes </a:t>
            </a:r>
          </a:p>
          <a:p>
            <a:pPr marL="0" indent="0">
              <a:buNone/>
            </a:pPr>
            <a:r>
              <a:rPr lang="en-US" dirty="0"/>
              <a:t>   is not success. It is failure.” (</a:t>
            </a:r>
            <a:r>
              <a:rPr lang="en-US" dirty="0">
                <a:solidFill>
                  <a:srgbClr val="00B0F0"/>
                </a:solidFill>
              </a:rPr>
              <a:t>New Zealand PM Jacinda Ardern</a:t>
            </a:r>
            <a:r>
              <a:rPr lang="en-US" dirty="0"/>
              <a:t>)</a:t>
            </a:r>
          </a:p>
          <a:p>
            <a:endParaRPr lang="en-US" dirty="0"/>
          </a:p>
          <a:p>
            <a:pPr>
              <a:buFont typeface="Wingdings" panose="05000000000000000000" pitchFamily="2" charset="2"/>
              <a:buChar char="§"/>
            </a:pPr>
            <a:endParaRPr lang="en-US" dirty="0"/>
          </a:p>
          <a:p>
            <a:pPr>
              <a:buFont typeface="Wingdings" panose="05000000000000000000" pitchFamily="2" charset="2"/>
              <a:buChar char="§"/>
            </a:pPr>
            <a:r>
              <a:rPr lang="en-US" dirty="0"/>
              <a:t>“While sustainability is far from languishing on the corporate </a:t>
            </a:r>
          </a:p>
          <a:p>
            <a:pPr marL="0" indent="0">
              <a:buNone/>
            </a:pPr>
            <a:r>
              <a:rPr lang="en-US" dirty="0"/>
              <a:t>   periphery, far more effort is needed―and fast.” (</a:t>
            </a:r>
            <a:r>
              <a:rPr lang="en-US" dirty="0">
                <a:solidFill>
                  <a:srgbClr val="00B0F0"/>
                </a:solidFill>
              </a:rPr>
              <a:t>The Economist</a:t>
            </a:r>
            <a:r>
              <a:rPr lang="en-US" dirty="0"/>
              <a:t>)</a:t>
            </a:r>
          </a:p>
          <a:p>
            <a:pPr>
              <a:buFont typeface="Wingdings" panose="05000000000000000000" pitchFamily="2" charset="2"/>
              <a:buChar char="§"/>
            </a:pPr>
            <a:endParaRPr lang="en-US" dirty="0"/>
          </a:p>
          <a:p>
            <a:pPr>
              <a:buFont typeface="Wingdings" panose="05000000000000000000" pitchFamily="2" charset="2"/>
              <a:buChar char="§"/>
            </a:pPr>
            <a:r>
              <a:rPr lang="en-US" dirty="0"/>
              <a:t> (non-politicized) </a:t>
            </a:r>
            <a:r>
              <a:rPr lang="en-US" dirty="0">
                <a:solidFill>
                  <a:srgbClr val="00B0F0"/>
                </a:solidFill>
              </a:rPr>
              <a:t>values</a:t>
            </a:r>
            <a:r>
              <a:rPr lang="en-US" dirty="0"/>
              <a:t> are central to debate on </a:t>
            </a:r>
            <a:r>
              <a:rPr lang="en-US" dirty="0">
                <a:solidFill>
                  <a:srgbClr val="00B0F0"/>
                </a:solidFill>
              </a:rPr>
              <a:t>shared action </a:t>
            </a:r>
            <a:r>
              <a:rPr lang="en-US" dirty="0"/>
              <a:t>goals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p:txBody>
          <a:bodyPr>
            <a:normAutofit fontScale="90000"/>
          </a:bodyPr>
          <a:lstStyle/>
          <a:p>
            <a:r>
              <a:rPr lang="en-US" dirty="0"/>
              <a:t>How can SSHA research impact and transform society</a:t>
            </a:r>
            <a:br>
              <a:rPr lang="nl-BE" b="1" dirty="0"/>
            </a:br>
            <a:endParaRPr lang="fr-FR" sz="3200" dirty="0"/>
          </a:p>
        </p:txBody>
      </p:sp>
      <p:pic>
        <p:nvPicPr>
          <p:cNvPr id="6" name="Picture 5">
            <a:extLst>
              <a:ext uri="{FF2B5EF4-FFF2-40B4-BE49-F238E27FC236}">
                <a16:creationId xmlns:a16="http://schemas.microsoft.com/office/drawing/2014/main" id="{F743E7FB-ABE0-474F-A095-6018AA0DE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895" y="1359036"/>
            <a:ext cx="1433753" cy="1836925"/>
          </a:xfrm>
          <a:prstGeom prst="rect">
            <a:avLst/>
          </a:prstGeom>
        </p:spPr>
      </p:pic>
      <p:pic>
        <p:nvPicPr>
          <p:cNvPr id="2050" name="Picture 2">
            <a:extLst>
              <a:ext uri="{FF2B5EF4-FFF2-40B4-BE49-F238E27FC236}">
                <a16:creationId xmlns:a16="http://schemas.microsoft.com/office/drawing/2014/main" id="{92D2E7AE-9DC0-4EC9-A197-F89AA4E0B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7895" y="3193063"/>
            <a:ext cx="1433753" cy="191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5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1"/>
            <a:ext cx="11278832" cy="4684880"/>
          </a:xfrm>
        </p:spPr>
        <p:txBody>
          <a:bodyPr>
            <a:normAutofit/>
          </a:bodyPr>
          <a:lstStyle/>
          <a:p>
            <a:pPr>
              <a:buFont typeface="Wingdings" panose="05000000000000000000" pitchFamily="2" charset="2"/>
              <a:buChar char="§"/>
            </a:pPr>
            <a:r>
              <a:rPr lang="en-US" sz="2100" dirty="0"/>
              <a:t>SSHA can </a:t>
            </a:r>
            <a:r>
              <a:rPr lang="en-US" sz="2100" dirty="0">
                <a:solidFill>
                  <a:srgbClr val="00B0F0"/>
                </a:solidFill>
              </a:rPr>
              <a:t>bring science </a:t>
            </a:r>
            <a:r>
              <a:rPr lang="en-US" sz="2100" dirty="0"/>
              <a:t>to citizens and bring them together on </a:t>
            </a:r>
            <a:r>
              <a:rPr lang="en-US" sz="2100" dirty="0">
                <a:solidFill>
                  <a:srgbClr val="00B0F0"/>
                </a:solidFill>
              </a:rPr>
              <a:t>shared action goals</a:t>
            </a:r>
          </a:p>
          <a:p>
            <a:pPr>
              <a:buFont typeface="Wingdings" panose="05000000000000000000" pitchFamily="2" charset="2"/>
              <a:buChar char="§"/>
            </a:pPr>
            <a:r>
              <a:rPr lang="en-US" sz="2100" dirty="0"/>
              <a:t>e.g. </a:t>
            </a:r>
            <a:r>
              <a:rPr lang="en-US" sz="2100" dirty="0">
                <a:solidFill>
                  <a:srgbClr val="00B0F0"/>
                </a:solidFill>
              </a:rPr>
              <a:t>climate change </a:t>
            </a:r>
            <a:r>
              <a:rPr lang="en-US" sz="2100" dirty="0"/>
              <a:t>action (Thinkers’ </a:t>
            </a:r>
            <a:r>
              <a:rPr lang="en-US" sz="2100" dirty="0" err="1"/>
              <a:t>Programme</a:t>
            </a:r>
            <a:r>
              <a:rPr lang="en-US" sz="2100" dirty="0"/>
              <a:t> ‘The language of debate &amp; communication about climate change in Flanders at the Royal Flemish Academy)</a:t>
            </a:r>
          </a:p>
          <a:p>
            <a:pPr lvl="1">
              <a:buFont typeface="Wingdings" panose="05000000000000000000" pitchFamily="2" charset="2"/>
              <a:buChar char="§"/>
            </a:pPr>
            <a:r>
              <a:rPr lang="en-US" sz="2100" dirty="0"/>
              <a:t>philosophy and religious sciences (meaning of life, ‘economy of happiness’, ethics, etc.)</a:t>
            </a:r>
          </a:p>
          <a:p>
            <a:pPr lvl="1">
              <a:buFont typeface="Wingdings" panose="05000000000000000000" pitchFamily="2" charset="2"/>
              <a:buChar char="§"/>
            </a:pPr>
            <a:r>
              <a:rPr lang="en-US" sz="2100" dirty="0"/>
              <a:t>linguistics (relation between concepts and terms and their connotations) </a:t>
            </a:r>
          </a:p>
          <a:p>
            <a:pPr lvl="1">
              <a:buFont typeface="Wingdings" panose="05000000000000000000" pitchFamily="2" charset="2"/>
              <a:buChar char="§"/>
            </a:pPr>
            <a:r>
              <a:rPr lang="en-US" sz="2100" dirty="0"/>
              <a:t>communication studies (identifying representation frames in traditional &amp; social media)</a:t>
            </a:r>
          </a:p>
          <a:p>
            <a:pPr lvl="1">
              <a:buFont typeface="Wingdings" panose="05000000000000000000" pitchFamily="2" charset="2"/>
              <a:buChar char="§"/>
            </a:pPr>
            <a:r>
              <a:rPr lang="en-US" sz="2100" dirty="0"/>
              <a:t>art (engaging citizens)</a:t>
            </a:r>
          </a:p>
          <a:p>
            <a:pPr lvl="1">
              <a:buFont typeface="Wingdings" panose="05000000000000000000" pitchFamily="2" charset="2"/>
              <a:buChar char="§"/>
            </a:pPr>
            <a:r>
              <a:rPr lang="en-US" sz="2100" dirty="0"/>
              <a:t>psychology (denial, motivation)</a:t>
            </a:r>
          </a:p>
          <a:p>
            <a:pPr lvl="1">
              <a:buFont typeface="Wingdings" panose="05000000000000000000" pitchFamily="2" charset="2"/>
              <a:buChar char="§"/>
            </a:pPr>
            <a:r>
              <a:rPr lang="en-US" sz="2100" dirty="0"/>
              <a:t>education (interacting with youth)</a:t>
            </a:r>
          </a:p>
          <a:p>
            <a:pPr lvl="1">
              <a:buFont typeface="Wingdings" panose="05000000000000000000" pitchFamily="2" charset="2"/>
              <a:buChar char="§"/>
            </a:pPr>
            <a:r>
              <a:rPr lang="en-US" sz="2100" dirty="0"/>
              <a:t>anthropology (e.g. transcultural perspectives on values and actions) </a:t>
            </a:r>
          </a:p>
          <a:p>
            <a:pPr lvl="1">
              <a:buFont typeface="Wingdings" panose="05000000000000000000" pitchFamily="2" charset="2"/>
              <a:buChar char="§"/>
            </a:pPr>
            <a:r>
              <a:rPr lang="en-US" sz="2100" dirty="0"/>
              <a:t>economics (costs of (more) action vs. (more) non-action)</a:t>
            </a:r>
          </a:p>
          <a:p>
            <a:pPr lvl="1">
              <a:buFont typeface="Wingdings" panose="05000000000000000000" pitchFamily="2" charset="2"/>
              <a:buChar char="§"/>
            </a:pPr>
            <a:endParaRPr lang="en-US" sz="20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p:txBody>
          <a:bodyPr>
            <a:normAutofit fontScale="90000"/>
          </a:bodyPr>
          <a:lstStyle/>
          <a:p>
            <a:r>
              <a:rPr lang="en-US" dirty="0"/>
              <a:t>How can SSHA research impact and transform society</a:t>
            </a:r>
            <a:br>
              <a:rPr lang="nl-BE" b="1" dirty="0"/>
            </a:br>
            <a:endParaRPr lang="fr-FR" sz="3200" dirty="0"/>
          </a:p>
        </p:txBody>
      </p:sp>
    </p:spTree>
    <p:extLst>
      <p:ext uri="{BB962C8B-B14F-4D97-AF65-F5344CB8AC3E}">
        <p14:creationId xmlns:p14="http://schemas.microsoft.com/office/powerpoint/2010/main" val="199018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1"/>
            <a:ext cx="11278832" cy="4217792"/>
          </a:xfrm>
        </p:spPr>
        <p:txBody>
          <a:bodyPr>
            <a:normAutofit/>
          </a:bodyPr>
          <a:lstStyle/>
          <a:p>
            <a:r>
              <a:rPr lang="en-US" spc="-10" dirty="0"/>
              <a:t>all SSHA research can do a lot to ‘better’ society particularly via </a:t>
            </a:r>
            <a:r>
              <a:rPr lang="en-US" spc="-10" dirty="0">
                <a:solidFill>
                  <a:srgbClr val="00B0F0"/>
                </a:solidFill>
              </a:rPr>
              <a:t>interdisciplinarity</a:t>
            </a:r>
          </a:p>
          <a:p>
            <a:pPr lvl="1"/>
            <a:r>
              <a:rPr lang="en-US" spc="-10" dirty="0">
                <a:solidFill>
                  <a:srgbClr val="002060"/>
                </a:solidFill>
              </a:rPr>
              <a:t>within </a:t>
            </a:r>
            <a:r>
              <a:rPr lang="en-US" spc="-10" dirty="0"/>
              <a:t>SSHA</a:t>
            </a:r>
          </a:p>
          <a:p>
            <a:pPr lvl="1"/>
            <a:r>
              <a:rPr lang="en-US" spc="-10" dirty="0"/>
              <a:t>with science and technology </a:t>
            </a:r>
          </a:p>
          <a:p>
            <a:pPr lvl="1"/>
            <a:r>
              <a:rPr lang="en-US" spc="-10" dirty="0"/>
              <a:t>with biomedical sciences </a:t>
            </a:r>
          </a:p>
          <a:p>
            <a:pPr marL="0" indent="0">
              <a:buNone/>
            </a:pPr>
            <a:endParaRPr lang="en-US" spc="-10" dirty="0">
              <a:solidFill>
                <a:srgbClr val="00B0F0"/>
              </a:solidFill>
            </a:endParaRPr>
          </a:p>
          <a:p>
            <a:r>
              <a:rPr lang="en-US" dirty="0"/>
              <a:t>“SDGs are </a:t>
            </a:r>
            <a:r>
              <a:rPr lang="en-US" dirty="0">
                <a:solidFill>
                  <a:srgbClr val="00B0F0"/>
                </a:solidFill>
              </a:rPr>
              <a:t>integrated</a:t>
            </a:r>
            <a:r>
              <a:rPr lang="en-US" dirty="0"/>
              <a:t>—they recognize that action in one area will affect outcomes in others, and that development must balance social, economic and environmental sustainability. […] The </a:t>
            </a:r>
            <a:r>
              <a:rPr lang="en-US" dirty="0">
                <a:solidFill>
                  <a:srgbClr val="00B0F0"/>
                </a:solidFill>
              </a:rPr>
              <a:t>creativity, knowhow, technology and financial resources from all of society </a:t>
            </a:r>
            <a:r>
              <a:rPr lang="en-US" dirty="0"/>
              <a:t>is necessary to achieve the SDGs in every context.” </a:t>
            </a:r>
            <a:r>
              <a:rPr lang="en-US" sz="1900" dirty="0"/>
              <a:t>(</a:t>
            </a:r>
            <a:r>
              <a:rPr lang="en-US" sz="1900" dirty="0">
                <a:hlinkClick r:id="rId3"/>
              </a:rPr>
              <a:t>Sustainable Development Goals | United Nations Development </a:t>
            </a:r>
            <a:r>
              <a:rPr lang="en-US" sz="1900" dirty="0" err="1">
                <a:hlinkClick r:id="rId3"/>
              </a:rPr>
              <a:t>Programme</a:t>
            </a:r>
            <a:r>
              <a:rPr lang="en-US" sz="1900" dirty="0">
                <a:hlinkClick r:id="rId3"/>
              </a:rPr>
              <a:t> (undp.org)</a:t>
            </a:r>
            <a:endParaRPr lang="en-US" sz="1900" spc="-10" dirty="0">
              <a:solidFill>
                <a:srgbClr val="00B0F0"/>
              </a:solidFill>
            </a:endParaRPr>
          </a:p>
          <a:p>
            <a:pPr marL="457200" lvl="1" indent="0">
              <a:buNone/>
            </a:pPr>
            <a:endParaRPr lang="en-US" spc="-10"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p:txBody>
          <a:bodyPr>
            <a:normAutofit fontScale="90000"/>
          </a:bodyPr>
          <a:lstStyle/>
          <a:p>
            <a:r>
              <a:rPr lang="en-US" dirty="0"/>
              <a:t>How can SSHA research impact and transform society</a:t>
            </a:r>
            <a:br>
              <a:rPr lang="nl-BE" b="1" dirty="0"/>
            </a:br>
            <a:endParaRPr lang="fr-FR" sz="3200" dirty="0"/>
          </a:p>
        </p:txBody>
      </p:sp>
    </p:spTree>
    <p:extLst>
      <p:ext uri="{BB962C8B-B14F-4D97-AF65-F5344CB8AC3E}">
        <p14:creationId xmlns:p14="http://schemas.microsoft.com/office/powerpoint/2010/main" val="414599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A2DA-D6D6-4668-87F3-16BCE6452679}"/>
              </a:ext>
            </a:extLst>
          </p:cNvPr>
          <p:cNvSpPr>
            <a:spLocks noGrp="1"/>
          </p:cNvSpPr>
          <p:nvPr>
            <p:ph type="title"/>
          </p:nvPr>
        </p:nvSpPr>
        <p:spPr/>
        <p:txBody>
          <a:bodyPr/>
          <a:lstStyle/>
          <a:p>
            <a:r>
              <a:rPr lang="en-US" dirty="0"/>
              <a:t>How can policy making advance SSHA impact on society? </a:t>
            </a:r>
            <a:br>
              <a:rPr lang="en-US" dirty="0"/>
            </a:br>
            <a:endParaRPr lang="nl-BE" dirty="0"/>
          </a:p>
        </p:txBody>
      </p:sp>
      <p:sp>
        <p:nvSpPr>
          <p:cNvPr id="3" name="Footer Placeholder 2">
            <a:extLst>
              <a:ext uri="{FF2B5EF4-FFF2-40B4-BE49-F238E27FC236}">
                <a16:creationId xmlns:a16="http://schemas.microsoft.com/office/drawing/2014/main" id="{40A3A73A-B1CA-468F-96B8-EFC9FC45F9F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charset="0"/>
                <a:ea typeface="+mn-ea"/>
                <a:cs typeface="+mn-cs"/>
              </a:rPr>
              <a:t>ICAME 41</a:t>
            </a:r>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 name="Slide Number Placeholder 3">
            <a:extLst>
              <a:ext uri="{FF2B5EF4-FFF2-40B4-BE49-F238E27FC236}">
                <a16:creationId xmlns:a16="http://schemas.microsoft.com/office/drawing/2014/main" id="{82818F97-3DB0-40D1-AE34-DD4239FFE57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889881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1"/>
            <a:ext cx="11041200" cy="4217792"/>
          </a:xfrm>
        </p:spPr>
        <p:txBody>
          <a:bodyPr>
            <a:normAutofit/>
          </a:bodyPr>
          <a:lstStyle/>
          <a:p>
            <a:r>
              <a:rPr lang="en-US" dirty="0"/>
              <a:t>societal impact as factor </a:t>
            </a:r>
          </a:p>
          <a:p>
            <a:pPr marL="0" indent="0">
              <a:buNone/>
            </a:pPr>
            <a:endParaRPr lang="en-US" dirty="0"/>
          </a:p>
          <a:p>
            <a:r>
              <a:rPr lang="en-US" dirty="0"/>
              <a:t>in </a:t>
            </a:r>
            <a:r>
              <a:rPr lang="en-US" dirty="0">
                <a:solidFill>
                  <a:srgbClr val="00B0F0"/>
                </a:solidFill>
              </a:rPr>
              <a:t>agenda-setting </a:t>
            </a:r>
            <a:r>
              <a:rPr lang="en-US" dirty="0"/>
              <a:t>of research </a:t>
            </a:r>
            <a:r>
              <a:rPr lang="en-US" dirty="0">
                <a:solidFill>
                  <a:schemeClr val="accent2"/>
                </a:solidFill>
              </a:rPr>
              <a:t>topics</a:t>
            </a:r>
            <a:r>
              <a:rPr lang="en-US" dirty="0"/>
              <a:t>, nature of research, etc.</a:t>
            </a:r>
          </a:p>
          <a:p>
            <a:endParaRPr lang="en-US" dirty="0"/>
          </a:p>
          <a:p>
            <a:pPr>
              <a:buFont typeface="Wingdings" panose="05000000000000000000" pitchFamily="2" charset="2"/>
              <a:buChar char="§"/>
            </a:pPr>
            <a:r>
              <a:rPr lang="en-US" dirty="0"/>
              <a:t>in </a:t>
            </a:r>
            <a:r>
              <a:rPr lang="en-US" dirty="0">
                <a:solidFill>
                  <a:srgbClr val="00B0F0"/>
                </a:solidFill>
              </a:rPr>
              <a:t>evaluation</a:t>
            </a:r>
            <a:r>
              <a:rPr lang="en-US" dirty="0"/>
              <a:t> of research funding</a:t>
            </a:r>
            <a:endParaRPr lang="en-US" i="1" dirty="0"/>
          </a:p>
          <a:p>
            <a:pPr>
              <a:buFont typeface="Wingdings" panose="05000000000000000000" pitchFamily="2" charset="2"/>
              <a:buChar char="§"/>
            </a:pPr>
            <a:endParaRPr lang="en-US" i="1" dirty="0"/>
          </a:p>
          <a:p>
            <a:pPr>
              <a:buFont typeface="Wingdings" panose="05000000000000000000" pitchFamily="2" charset="2"/>
              <a:buChar char="§"/>
            </a:pPr>
            <a:endParaRPr lang="en-US" i="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p:txBody>
          <a:bodyPr>
            <a:normAutofit/>
          </a:bodyPr>
          <a:lstStyle/>
          <a:p>
            <a:r>
              <a:rPr lang="en-US" dirty="0"/>
              <a:t>How can policy making advance SSHA impact</a:t>
            </a:r>
            <a:br>
              <a:rPr lang="nl-BE" b="1" dirty="0"/>
            </a:br>
            <a:endParaRPr lang="fr-FR" sz="3200" dirty="0"/>
          </a:p>
        </p:txBody>
      </p:sp>
    </p:spTree>
    <p:extLst>
      <p:ext uri="{BB962C8B-B14F-4D97-AF65-F5344CB8AC3E}">
        <p14:creationId xmlns:p14="http://schemas.microsoft.com/office/powerpoint/2010/main" val="224944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0"/>
            <a:ext cx="11041200" cy="4660875"/>
          </a:xfrm>
        </p:spPr>
        <p:txBody>
          <a:bodyPr>
            <a:normAutofit/>
          </a:bodyPr>
          <a:lstStyle/>
          <a:p>
            <a:pPr>
              <a:lnSpc>
                <a:spcPct val="130000"/>
              </a:lnSpc>
              <a:buFont typeface="Wingdings" panose="05000000000000000000" pitchFamily="2" charset="2"/>
              <a:buChar char="§"/>
            </a:pPr>
            <a:r>
              <a:rPr lang="en-US" dirty="0"/>
              <a:t>in consultation with stakeholders, decide </a:t>
            </a:r>
            <a:r>
              <a:rPr lang="en-US" dirty="0">
                <a:solidFill>
                  <a:srgbClr val="1D8DB0"/>
                </a:solidFill>
              </a:rPr>
              <a:t>to what extent </a:t>
            </a:r>
            <a:r>
              <a:rPr lang="en-US" dirty="0"/>
              <a:t>societal impact  </a:t>
            </a:r>
          </a:p>
          <a:p>
            <a:pPr lvl="1">
              <a:lnSpc>
                <a:spcPct val="130000"/>
              </a:lnSpc>
              <a:buFont typeface="Wingdings" panose="05000000000000000000" pitchFamily="2" charset="2"/>
              <a:buChar char="§"/>
            </a:pPr>
            <a:r>
              <a:rPr lang="en-US" dirty="0"/>
              <a:t>motivates </a:t>
            </a:r>
            <a:r>
              <a:rPr lang="en-US" dirty="0">
                <a:solidFill>
                  <a:srgbClr val="1D8DB0"/>
                </a:solidFill>
              </a:rPr>
              <a:t>research lines </a:t>
            </a:r>
            <a:r>
              <a:rPr lang="en-US" dirty="0"/>
              <a:t>(calls of funding bodies, research planning by research institutions, etc.) </a:t>
            </a:r>
          </a:p>
          <a:p>
            <a:pPr lvl="1">
              <a:lnSpc>
                <a:spcPct val="130000"/>
              </a:lnSpc>
              <a:buFont typeface="Wingdings" panose="05000000000000000000" pitchFamily="2" charset="2"/>
              <a:buChar char="§"/>
            </a:pPr>
            <a:r>
              <a:rPr lang="en-US" dirty="0"/>
              <a:t>correlates with specific </a:t>
            </a:r>
            <a:r>
              <a:rPr lang="en-US" dirty="0">
                <a:solidFill>
                  <a:srgbClr val="1D8DB0"/>
                </a:solidFill>
              </a:rPr>
              <a:t>types</a:t>
            </a:r>
            <a:r>
              <a:rPr lang="en-US" dirty="0"/>
              <a:t> of research (interdisciplinary, ‘applied’, etc.) </a:t>
            </a:r>
            <a:endParaRPr lang="en-US" dirty="0">
              <a:solidFill>
                <a:srgbClr val="1D8DB0"/>
              </a:solidFill>
            </a:endParaRPr>
          </a:p>
          <a:p>
            <a:pPr lvl="1">
              <a:lnSpc>
                <a:spcPct val="130000"/>
              </a:lnSpc>
              <a:buFont typeface="Wingdings" panose="05000000000000000000" pitchFamily="2" charset="2"/>
              <a:buChar char="§"/>
            </a:pPr>
            <a:r>
              <a:rPr lang="en-US" dirty="0"/>
              <a:t>opens up modes and audiences of research </a:t>
            </a:r>
            <a:r>
              <a:rPr lang="en-US" dirty="0">
                <a:solidFill>
                  <a:srgbClr val="1D8DB0"/>
                </a:solidFill>
              </a:rPr>
              <a:t>communication</a:t>
            </a:r>
            <a:r>
              <a:rPr lang="en-US" dirty="0"/>
              <a:t> (open access, science communication, etc.)</a:t>
            </a:r>
          </a:p>
          <a:p>
            <a:pPr lvl="1">
              <a:lnSpc>
                <a:spcPct val="130000"/>
              </a:lnSpc>
              <a:buFont typeface="Wingdings" panose="05000000000000000000" pitchFamily="2" charset="2"/>
              <a:buChar char="§"/>
            </a:pPr>
            <a:r>
              <a:rPr lang="en-US" dirty="0"/>
              <a:t>affects </a:t>
            </a:r>
            <a:r>
              <a:rPr lang="en-US" dirty="0">
                <a:solidFill>
                  <a:srgbClr val="1D8DB0"/>
                </a:solidFill>
              </a:rPr>
              <a:t>formats</a:t>
            </a:r>
            <a:r>
              <a:rPr lang="en-US" dirty="0"/>
              <a:t> of project grants (added duration, means, etc.)</a:t>
            </a:r>
          </a:p>
          <a:p>
            <a:pPr lvl="1">
              <a:lnSpc>
                <a:spcPct val="130000"/>
              </a:lnSpc>
              <a:buFont typeface="Wingdings" panose="05000000000000000000" pitchFamily="2" charset="2"/>
              <a:buChar char="§"/>
            </a:pPr>
            <a:r>
              <a:rPr lang="en-US" dirty="0"/>
              <a:t>may be </a:t>
            </a:r>
            <a:r>
              <a:rPr lang="en-US" dirty="0">
                <a:solidFill>
                  <a:srgbClr val="1D8DB0"/>
                </a:solidFill>
              </a:rPr>
              <a:t>upgraded</a:t>
            </a:r>
            <a:r>
              <a:rPr lang="en-US" dirty="0"/>
              <a:t> as a factor determining research policy  </a:t>
            </a:r>
          </a:p>
          <a:p>
            <a:pPr lvl="1">
              <a:lnSpc>
                <a:spcPct val="130000"/>
              </a:lnSpc>
              <a:buFont typeface="Wingdings" panose="05000000000000000000" pitchFamily="2" charset="2"/>
              <a:buChar char="§"/>
            </a:pPr>
            <a:endParaRPr lang="en-US" dirty="0"/>
          </a:p>
          <a:p>
            <a:pPr lvl="1">
              <a:lnSpc>
                <a:spcPct val="130000"/>
              </a:lnSpc>
              <a:buFont typeface="Wingdings" panose="05000000000000000000" pitchFamily="2" charset="2"/>
              <a:buChar char="§"/>
            </a:pPr>
            <a:endParaRPr lang="en-US" dirty="0"/>
          </a:p>
          <a:p>
            <a:pPr marL="457200" lvl="1" indent="0">
              <a:buNone/>
            </a:pPr>
            <a:endParaRPr lang="en-US" dirty="0"/>
          </a:p>
          <a:p>
            <a:pPr>
              <a:buFont typeface="Wingdings" panose="05000000000000000000" pitchFamily="2" charset="2"/>
              <a:buChar char="§"/>
            </a:pPr>
            <a:endParaRPr lang="en-US" dirty="0"/>
          </a:p>
          <a:p>
            <a:pPr marL="0" indent="0">
              <a:buNone/>
            </a:pPr>
            <a:endParaRPr lang="en-US" dirty="0"/>
          </a:p>
          <a:p>
            <a:pPr marL="0" indent="0">
              <a:buNone/>
            </a:pPr>
            <a:endParaRPr lang="en-US" i="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a:xfrm>
            <a:off x="576000" y="207036"/>
            <a:ext cx="11041200" cy="867162"/>
          </a:xfrm>
        </p:spPr>
        <p:txBody>
          <a:bodyPr>
            <a:normAutofit/>
          </a:bodyPr>
          <a:lstStyle/>
          <a:p>
            <a:r>
              <a:rPr lang="en-US" sz="3400" dirty="0">
                <a:solidFill>
                  <a:srgbClr val="1D8DB0"/>
                </a:solidFill>
              </a:rPr>
              <a:t>Societal impact as factor in agenda-setting of research</a:t>
            </a:r>
            <a:endParaRPr lang="fr-FR" sz="3400" dirty="0">
              <a:solidFill>
                <a:srgbClr val="1D8DB0"/>
              </a:solidFill>
            </a:endParaRPr>
          </a:p>
        </p:txBody>
      </p:sp>
    </p:spTree>
    <p:extLst>
      <p:ext uri="{BB962C8B-B14F-4D97-AF65-F5344CB8AC3E}">
        <p14:creationId xmlns:p14="http://schemas.microsoft.com/office/powerpoint/2010/main" val="52220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p:cNvSpPr>
            <a:spLocks noGrp="1"/>
          </p:cNvSpPr>
          <p:nvPr>
            <p:ph type="title"/>
          </p:nvPr>
        </p:nvSpPr>
        <p:spPr>
          <a:xfrm>
            <a:off x="643467" y="321734"/>
            <a:ext cx="10905066" cy="1135737"/>
          </a:xfrm>
        </p:spPr>
        <p:txBody>
          <a:bodyPr vert="horz" lIns="91440" tIns="45720" rIns="91440" bIns="45720" rtlCol="0" anchor="ctr">
            <a:normAutofit/>
          </a:bodyPr>
          <a:lstStyle/>
          <a:p>
            <a:pPr>
              <a:lnSpc>
                <a:spcPct val="90000"/>
              </a:lnSpc>
            </a:pPr>
            <a:r>
              <a:rPr lang="en-US" sz="3400" kern="1200" dirty="0">
                <a:solidFill>
                  <a:srgbClr val="1D8DB0"/>
                </a:solidFill>
                <a:latin typeface="+mj-lt"/>
                <a:ea typeface="+mj-ea"/>
                <a:cs typeface="+mj-cs"/>
              </a:rPr>
              <a:t>Societal impact as factor in agenda-setting of research</a:t>
            </a:r>
          </a:p>
        </p:txBody>
      </p:sp>
      <p:sp>
        <p:nvSpPr>
          <p:cNvPr id="2" name="Content Placeholder 1"/>
          <p:cNvSpPr>
            <a:spLocks noGrp="1"/>
          </p:cNvSpPr>
          <p:nvPr>
            <p:ph idx="1"/>
          </p:nvPr>
        </p:nvSpPr>
        <p:spPr>
          <a:xfrm>
            <a:off x="643468" y="1726909"/>
            <a:ext cx="7279547" cy="4450054"/>
          </a:xfrm>
        </p:spPr>
        <p:txBody>
          <a:bodyPr vert="horz" lIns="91440" tIns="45720" rIns="91440" bIns="45720" rtlCol="0">
            <a:normAutofit fontScale="77500" lnSpcReduction="20000"/>
          </a:bodyPr>
          <a:lstStyle/>
          <a:p>
            <a:pPr>
              <a:lnSpc>
                <a:spcPct val="120000"/>
              </a:lnSpc>
              <a:spcBef>
                <a:spcPts val="600"/>
              </a:spcBef>
              <a:buFont typeface="Arial" panose="020B0604020202020204" pitchFamily="34" charset="0"/>
              <a:buChar char="•"/>
            </a:pPr>
            <a:r>
              <a:rPr lang="en-US" sz="2600" dirty="0"/>
              <a:t>Peter Doherty, Doctor honoris causa, U Gent 2009:</a:t>
            </a:r>
          </a:p>
          <a:p>
            <a:pPr>
              <a:lnSpc>
                <a:spcPct val="120000"/>
              </a:lnSpc>
              <a:spcBef>
                <a:spcPts val="600"/>
              </a:spcBef>
              <a:buFont typeface="Arial" panose="020B0604020202020204" pitchFamily="34" charset="0"/>
              <a:buChar char="•"/>
            </a:pPr>
            <a:r>
              <a:rPr lang="en-US" sz="2600" dirty="0"/>
              <a:t>Wh</a:t>
            </a:r>
            <a:r>
              <a:rPr lang="en-US" sz="2600" dirty="0">
                <a:latin typeface="+mn-lt"/>
              </a:rPr>
              <a:t>at is unique to university research, as opposed to industrial research, is that it is independent and multi-disciplinary, which is what is needed to address today’s major problems like climate change. </a:t>
            </a:r>
          </a:p>
          <a:p>
            <a:pPr>
              <a:lnSpc>
                <a:spcPct val="90000"/>
              </a:lnSpc>
              <a:buFont typeface="Arial" panose="020B0604020202020204" pitchFamily="34" charset="0"/>
              <a:buChar char="•"/>
            </a:pPr>
            <a:endParaRPr lang="en-US" dirty="0"/>
          </a:p>
          <a:p>
            <a:r>
              <a:rPr lang="en-US" dirty="0"/>
              <a:t>Peter Doherty Institute for Infection and Immunity (Melbourne)</a:t>
            </a:r>
            <a:r>
              <a:rPr lang="en-US" sz="2000" dirty="0"/>
              <a:t>	</a:t>
            </a:r>
            <a:endParaRPr lang="en-US" dirty="0"/>
          </a:p>
          <a:p>
            <a:pPr>
              <a:lnSpc>
                <a:spcPct val="120000"/>
              </a:lnSpc>
              <a:spcBef>
                <a:spcPts val="600"/>
              </a:spcBef>
            </a:pPr>
            <a:r>
              <a:rPr lang="en-US" b="1" dirty="0"/>
              <a:t>Discover</a:t>
            </a:r>
            <a:r>
              <a:rPr lang="en-US" dirty="0"/>
              <a:t>: break new ground and innovate</a:t>
            </a:r>
          </a:p>
          <a:p>
            <a:pPr>
              <a:lnSpc>
                <a:spcPct val="120000"/>
              </a:lnSpc>
              <a:spcBef>
                <a:spcPts val="600"/>
              </a:spcBef>
            </a:pPr>
            <a:r>
              <a:rPr lang="en-US" b="1" dirty="0"/>
              <a:t>Deliver</a:t>
            </a:r>
            <a:r>
              <a:rPr lang="en-US" dirty="0"/>
              <a:t>: work to improve health practice and outcomes</a:t>
            </a:r>
          </a:p>
          <a:p>
            <a:pPr>
              <a:lnSpc>
                <a:spcPct val="120000"/>
              </a:lnSpc>
              <a:spcBef>
                <a:spcPts val="600"/>
              </a:spcBef>
            </a:pPr>
            <a:r>
              <a:rPr lang="en-US" b="1" dirty="0"/>
              <a:t>Inspire</a:t>
            </a:r>
            <a:r>
              <a:rPr lang="en-US" dirty="0"/>
              <a:t>: develop highest </a:t>
            </a:r>
            <a:r>
              <a:rPr lang="en-US" dirty="0" err="1"/>
              <a:t>calibre</a:t>
            </a:r>
            <a:r>
              <a:rPr lang="en-US" dirty="0"/>
              <a:t> people to achieve excellence</a:t>
            </a:r>
          </a:p>
          <a:p>
            <a:pPr>
              <a:lnSpc>
                <a:spcPct val="120000"/>
              </a:lnSpc>
              <a:spcBef>
                <a:spcPts val="600"/>
              </a:spcBef>
            </a:pPr>
            <a:r>
              <a:rPr lang="en-US" b="1" dirty="0"/>
              <a:t>Connect</a:t>
            </a:r>
            <a:r>
              <a:rPr lang="en-US" dirty="0"/>
              <a:t>: engage locally and globally with our partners, stakeholders, colleagues and community</a:t>
            </a:r>
          </a:p>
          <a:p>
            <a:pPr>
              <a:lnSpc>
                <a:spcPct val="90000"/>
              </a:lnSpc>
              <a:buFont typeface="Arial" panose="020B0604020202020204" pitchFamily="34" charset="0"/>
              <a:buChar char="•"/>
            </a:pPr>
            <a:endParaRPr lang="en-US" dirty="0"/>
          </a:p>
          <a:p>
            <a:pPr>
              <a:lnSpc>
                <a:spcPct val="90000"/>
              </a:lnSpc>
              <a:buFont typeface="Arial" panose="020B0604020202020204" pitchFamily="34" charset="0"/>
              <a:buChar char="•"/>
            </a:pPr>
            <a:endParaRPr lang="en-US" b="1" dirty="0"/>
          </a:p>
          <a:p>
            <a:pPr>
              <a:lnSpc>
                <a:spcPct val="90000"/>
              </a:lnSpc>
              <a:buFont typeface="Arial" panose="020B0604020202020204" pitchFamily="34" charset="0"/>
              <a:buChar char="•"/>
            </a:pPr>
            <a:endParaRPr lang="en-US" sz="2000" dirty="0">
              <a:latin typeface="+mn-lt"/>
            </a:endParaRPr>
          </a:p>
          <a:p>
            <a:pPr marL="0">
              <a:lnSpc>
                <a:spcPct val="90000"/>
              </a:lnSpc>
              <a:buFont typeface="Arial" panose="020B0604020202020204" pitchFamily="34" charset="0"/>
              <a:buChar char="•"/>
            </a:pPr>
            <a:endParaRPr lang="en-US" sz="2000" dirty="0">
              <a:latin typeface="+mn-lt"/>
            </a:endParaRPr>
          </a:p>
          <a:p>
            <a:pPr marL="0">
              <a:lnSpc>
                <a:spcPct val="90000"/>
              </a:lnSpc>
              <a:buFont typeface="Arial" panose="020B0604020202020204" pitchFamily="34" charset="0"/>
              <a:buChar char="•"/>
            </a:pPr>
            <a:endParaRPr lang="en-US" sz="2000" i="1" dirty="0">
              <a:latin typeface="+mn-lt"/>
            </a:endParaRPr>
          </a:p>
        </p:txBody>
      </p:sp>
      <p:grpSp>
        <p:nvGrpSpPr>
          <p:cNvPr id="3077" name="Group 7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74" name="Isosceles Triangle 7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78" name="Rectangle 7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074" name="Picture 2">
            <a:extLst>
              <a:ext uri="{FF2B5EF4-FFF2-40B4-BE49-F238E27FC236}">
                <a16:creationId xmlns:a16="http://schemas.microsoft.com/office/drawing/2014/main" id="{920AE512-C736-45A5-AC95-E9D12FED70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312"/>
          <a:stretch/>
        </p:blipFill>
        <p:spPr bwMode="auto">
          <a:xfrm>
            <a:off x="8566484" y="1823653"/>
            <a:ext cx="2982048" cy="4227284"/>
          </a:xfrm>
          <a:prstGeom prst="rect">
            <a:avLst/>
          </a:prstGeom>
          <a:noFill/>
          <a:extLst>
            <a:ext uri="{909E8E84-426E-40DD-AFC4-6F175D3DCCD1}">
              <a14:hiddenFill xmlns:a14="http://schemas.microsoft.com/office/drawing/2010/main">
                <a:solidFill>
                  <a:srgbClr val="FFFFFF"/>
                </a:solidFill>
              </a14:hiddenFill>
            </a:ext>
          </a:extLst>
        </p:spPr>
      </p:pic>
      <p:grpSp>
        <p:nvGrpSpPr>
          <p:cNvPr id="3079" name="Group 7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8" name="Rectangle 7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9" name="Isosceles Triangle 7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 name="Slide Number Placeholder 3"/>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A297500-7527-634B-90F4-69D0994C32B4}" type="slidenum">
              <a:rPr kumimoji="0" lang="en-US" sz="1200" b="0" i="0" u="none" strike="noStrike" kern="1200" cap="none" spc="0" normalizeH="0" baseline="0" noProof="0" smtClean="0">
                <a:ln>
                  <a:noFill/>
                </a:ln>
                <a:solidFill>
                  <a:srgbClr val="2F4D5D">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0" normalizeH="0" baseline="0" noProof="0">
              <a:ln>
                <a:noFill/>
              </a:ln>
              <a:solidFill>
                <a:srgbClr val="2F4D5D">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7587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1"/>
            <a:ext cx="11041200" cy="4217792"/>
          </a:xfrm>
        </p:spPr>
        <p:txBody>
          <a:bodyPr>
            <a:normAutofit/>
          </a:bodyPr>
          <a:lstStyle/>
          <a:p>
            <a:pPr>
              <a:buFont typeface="Wingdings" panose="05000000000000000000" pitchFamily="2" charset="2"/>
              <a:buChar char="§"/>
            </a:pPr>
            <a:r>
              <a:rPr lang="en-US" dirty="0"/>
              <a:t>tension between </a:t>
            </a:r>
          </a:p>
          <a:p>
            <a:pPr marL="0" indent="0">
              <a:buNone/>
            </a:pPr>
            <a:endParaRPr lang="en-US" dirty="0"/>
          </a:p>
          <a:p>
            <a:pPr lvl="1">
              <a:buFont typeface="Wingdings" panose="05000000000000000000" pitchFamily="2" charset="2"/>
              <a:buChar char="§"/>
            </a:pPr>
            <a:r>
              <a:rPr lang="en-US" dirty="0"/>
              <a:t>academic freedom</a:t>
            </a:r>
          </a:p>
          <a:p>
            <a:pPr lvl="1">
              <a:buFont typeface="Wingdings" panose="05000000000000000000" pitchFamily="2" charset="2"/>
              <a:buChar char="§"/>
            </a:pPr>
            <a:endParaRPr lang="en-US" dirty="0"/>
          </a:p>
          <a:p>
            <a:pPr lvl="1">
              <a:buFont typeface="Wingdings" panose="05000000000000000000" pitchFamily="2" charset="2"/>
              <a:buChar char="§"/>
            </a:pPr>
            <a:endParaRPr lang="en-US" dirty="0"/>
          </a:p>
          <a:p>
            <a:pPr lvl="1">
              <a:buFont typeface="Wingdings" panose="05000000000000000000" pitchFamily="2" charset="2"/>
              <a:buChar char="§"/>
            </a:pPr>
            <a:r>
              <a:rPr lang="en-US" dirty="0"/>
              <a:t>accountability towards ‘bettering’ society</a:t>
            </a:r>
          </a:p>
          <a:p>
            <a:pPr lvl="1">
              <a:buFont typeface="Wingdings" panose="05000000000000000000" pitchFamily="2" charset="2"/>
              <a:buChar char="§"/>
            </a:pPr>
            <a:endParaRPr lang="en-US" dirty="0"/>
          </a:p>
          <a:p>
            <a:pPr marL="0" indent="0">
              <a:buNone/>
            </a:pPr>
            <a:endParaRPr lang="en-US" dirty="0"/>
          </a:p>
          <a:p>
            <a:pPr marL="0" indent="0">
              <a:buNone/>
            </a:pPr>
            <a:endParaRPr lang="en-US" i="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p:txBody>
          <a:bodyPr>
            <a:normAutofit/>
          </a:bodyPr>
          <a:lstStyle/>
          <a:p>
            <a:r>
              <a:rPr lang="en-US" sz="3400" dirty="0">
                <a:solidFill>
                  <a:srgbClr val="1D8DB0"/>
                </a:solidFill>
              </a:rPr>
              <a:t>Societal impact as factor in agenda-setting of research</a:t>
            </a:r>
            <a:endParaRPr lang="fr-FR" sz="3400" dirty="0">
              <a:solidFill>
                <a:srgbClr val="1D8DB0"/>
              </a:solidFill>
            </a:endParaRPr>
          </a:p>
        </p:txBody>
      </p:sp>
    </p:spTree>
    <p:extLst>
      <p:ext uri="{BB962C8B-B14F-4D97-AF65-F5344CB8AC3E}">
        <p14:creationId xmlns:p14="http://schemas.microsoft.com/office/powerpoint/2010/main" val="54824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a:solidFill>
                  <a:srgbClr val="820000"/>
                </a:solidFill>
                <a:latin typeface="Garamond" panose="02020404030301010803" pitchFamily="18" charset="0"/>
              </a:rPr>
              <a:t>Johan Hanssens</a:t>
            </a:r>
          </a:p>
          <a:p>
            <a:pPr algn="ctr">
              <a:lnSpc>
                <a:spcPct val="134000"/>
              </a:lnSpc>
              <a:spcAft>
                <a:spcPts val="600"/>
              </a:spcAft>
            </a:pPr>
            <a:r>
              <a:rPr lang="en-US" sz="2500" i="1" dirty="0">
                <a:latin typeface="Garamond" panose="02020404030301010803" pitchFamily="18" charset="0"/>
              </a:rPr>
              <a:t>Secretary-General of the Flemish </a:t>
            </a:r>
            <a:r>
              <a:rPr lang="en-US" sz="2500" i="1" dirty="0" err="1">
                <a:latin typeface="Garamond" panose="02020404030301010803" pitchFamily="18" charset="0"/>
              </a:rPr>
              <a:t>Departmentof</a:t>
            </a:r>
            <a:r>
              <a:rPr lang="en-US" sz="2500" i="1" dirty="0">
                <a:latin typeface="Garamond" panose="02020404030301010803" pitchFamily="18" charset="0"/>
              </a:rPr>
              <a:t> Economy, Science, and Innovation, Belgium</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127315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1"/>
            <a:ext cx="11041200" cy="4217792"/>
          </a:xfrm>
        </p:spPr>
        <p:txBody>
          <a:bodyPr>
            <a:normAutofit fontScale="92500" lnSpcReduction="10000"/>
          </a:bodyPr>
          <a:lstStyle/>
          <a:p>
            <a:pPr>
              <a:buFont typeface="Wingdings" panose="05000000000000000000" pitchFamily="2" charset="2"/>
              <a:buChar char="§"/>
            </a:pPr>
            <a:r>
              <a:rPr lang="en-US" dirty="0"/>
              <a:t>tension between </a:t>
            </a:r>
          </a:p>
          <a:p>
            <a:pPr marL="0" indent="0">
              <a:buNone/>
            </a:pPr>
            <a:endParaRPr lang="en-US" dirty="0"/>
          </a:p>
          <a:p>
            <a:pPr lvl="1">
              <a:buFont typeface="Wingdings" panose="05000000000000000000" pitchFamily="2" charset="2"/>
              <a:buChar char="§"/>
            </a:pPr>
            <a:r>
              <a:rPr lang="en-US" dirty="0"/>
              <a:t>academic freedom</a:t>
            </a:r>
          </a:p>
          <a:p>
            <a:pPr marL="457200" lvl="1" indent="0">
              <a:buNone/>
            </a:pPr>
            <a:r>
              <a:rPr lang="en-US" dirty="0"/>
              <a:t>	pursuing individual or group’s own research agenda 	</a:t>
            </a:r>
          </a:p>
          <a:p>
            <a:pPr marL="457200" lvl="1" indent="0">
              <a:buNone/>
            </a:pPr>
            <a:r>
              <a:rPr lang="en-US" dirty="0"/>
              <a:t>	</a:t>
            </a:r>
          </a:p>
          <a:p>
            <a:pPr lvl="1">
              <a:buFont typeface="Wingdings" panose="05000000000000000000" pitchFamily="2" charset="2"/>
              <a:buChar char="§"/>
            </a:pPr>
            <a:r>
              <a:rPr lang="en-US" dirty="0"/>
              <a:t>accountability towards ‘bettering’ society</a:t>
            </a:r>
          </a:p>
          <a:p>
            <a:pPr marL="457200" lvl="1" indent="0">
              <a:buNone/>
            </a:pPr>
            <a:r>
              <a:rPr lang="en-US" dirty="0"/>
              <a:t>	have research agenda determined at least partly by societal needs</a:t>
            </a:r>
          </a:p>
          <a:p>
            <a:pPr marL="457200" lvl="1" indent="0">
              <a:buNone/>
            </a:pPr>
            <a:endParaRPr lang="en-US" dirty="0"/>
          </a:p>
          <a:p>
            <a:pPr marL="457200" lvl="1" indent="0">
              <a:buNone/>
            </a:pPr>
            <a:r>
              <a:rPr lang="en-US" dirty="0"/>
              <a:t>-&gt; possible higher starting up costs and slower academic yields have to be offset by e.g. institutional support and rewarding of societal impact in evaluation of funding applications, careers, institutes, etc.</a:t>
            </a:r>
          </a:p>
          <a:p>
            <a:pPr marL="0" indent="0">
              <a:buNone/>
            </a:pPr>
            <a:endParaRPr lang="en-US" dirty="0"/>
          </a:p>
          <a:p>
            <a:pPr marL="0" indent="0">
              <a:buNone/>
            </a:pPr>
            <a:endParaRPr lang="en-US" i="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p:txBody>
          <a:bodyPr>
            <a:normAutofit/>
          </a:bodyPr>
          <a:lstStyle/>
          <a:p>
            <a:r>
              <a:rPr lang="en-US" sz="3400" dirty="0">
                <a:solidFill>
                  <a:srgbClr val="1D8DB0"/>
                </a:solidFill>
              </a:rPr>
              <a:t>Societal impact as factor in agenda-setting of research</a:t>
            </a:r>
            <a:endParaRPr lang="fr-FR" sz="3400" dirty="0">
              <a:solidFill>
                <a:srgbClr val="1D8DB0"/>
              </a:solidFill>
            </a:endParaRPr>
          </a:p>
        </p:txBody>
      </p:sp>
    </p:spTree>
    <p:extLst>
      <p:ext uri="{BB962C8B-B14F-4D97-AF65-F5344CB8AC3E}">
        <p14:creationId xmlns:p14="http://schemas.microsoft.com/office/powerpoint/2010/main" val="273324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800" y="1047564"/>
            <a:ext cx="11041200" cy="4746843"/>
          </a:xfrm>
        </p:spPr>
        <p:txBody>
          <a:bodyPr>
            <a:noAutofit/>
          </a:bodyPr>
          <a:lstStyle/>
          <a:p>
            <a:r>
              <a:rPr lang="en-US" sz="2100" dirty="0"/>
              <a:t>research funded by</a:t>
            </a:r>
          </a:p>
          <a:p>
            <a:pPr lvl="1"/>
            <a:r>
              <a:rPr lang="en-US" sz="2100" dirty="0"/>
              <a:t>tax-payers </a:t>
            </a:r>
          </a:p>
          <a:p>
            <a:pPr lvl="1"/>
            <a:r>
              <a:rPr lang="en-US" sz="2100" dirty="0"/>
              <a:t>donors</a:t>
            </a:r>
          </a:p>
          <a:p>
            <a:pPr lvl="1"/>
            <a:r>
              <a:rPr lang="en-US" sz="2100" dirty="0"/>
              <a:t>industry &amp; businesses</a:t>
            </a:r>
          </a:p>
          <a:p>
            <a:pPr>
              <a:buFont typeface="Wingdings" panose="05000000000000000000" pitchFamily="2" charset="2"/>
              <a:buChar char="§"/>
            </a:pPr>
            <a:r>
              <a:rPr lang="en-US" sz="2100" dirty="0"/>
              <a:t>motivations for evaluating research impact (ISRIA)</a:t>
            </a:r>
          </a:p>
          <a:p>
            <a:pPr lvl="1">
              <a:buFont typeface="Wingdings" panose="05000000000000000000" pitchFamily="2" charset="2"/>
              <a:buChar char="§"/>
            </a:pPr>
            <a:r>
              <a:rPr lang="en-US" sz="2100" dirty="0"/>
              <a:t>advocacy</a:t>
            </a:r>
          </a:p>
          <a:p>
            <a:pPr lvl="1">
              <a:buFont typeface="Wingdings" panose="05000000000000000000" pitchFamily="2" charset="2"/>
              <a:buChar char="§"/>
            </a:pPr>
            <a:r>
              <a:rPr lang="en-US" sz="2100" dirty="0"/>
              <a:t>analysis</a:t>
            </a:r>
          </a:p>
          <a:p>
            <a:pPr lvl="1">
              <a:buFont typeface="Wingdings" panose="05000000000000000000" pitchFamily="2" charset="2"/>
              <a:buChar char="§"/>
            </a:pPr>
            <a:r>
              <a:rPr lang="en-US" sz="2100" dirty="0"/>
              <a:t>accountability</a:t>
            </a:r>
          </a:p>
          <a:p>
            <a:pPr lvl="1">
              <a:buFont typeface="Wingdings" panose="05000000000000000000" pitchFamily="2" charset="2"/>
              <a:buChar char="§"/>
            </a:pPr>
            <a:r>
              <a:rPr lang="en-US" sz="2100" dirty="0"/>
              <a:t>allocation</a:t>
            </a:r>
          </a:p>
          <a:p>
            <a:r>
              <a:rPr lang="en-US" sz="2100" dirty="0"/>
              <a:t>evaluation of ‘research impact’ in community of researchers strongly developed, but </a:t>
            </a:r>
            <a:r>
              <a:rPr lang="en-US" sz="2100" dirty="0">
                <a:solidFill>
                  <a:srgbClr val="00B0F0"/>
                </a:solidFill>
              </a:rPr>
              <a:t>not societal impact</a:t>
            </a:r>
            <a:endParaRPr lang="en-US" sz="2100" i="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a:xfrm>
            <a:off x="576000" y="207036"/>
            <a:ext cx="11041200" cy="840529"/>
          </a:xfrm>
        </p:spPr>
        <p:txBody>
          <a:bodyPr>
            <a:normAutofit/>
          </a:bodyPr>
          <a:lstStyle/>
          <a:p>
            <a:r>
              <a:rPr lang="en-US" sz="3600" dirty="0">
                <a:solidFill>
                  <a:srgbClr val="00B0F0"/>
                </a:solidFill>
              </a:rPr>
              <a:t>Societal impact on evaluation of research funding</a:t>
            </a:r>
            <a:endParaRPr lang="fr-FR" sz="3600" dirty="0">
              <a:solidFill>
                <a:srgbClr val="00B0F0"/>
              </a:solidFill>
            </a:endParaRPr>
          </a:p>
        </p:txBody>
      </p:sp>
    </p:spTree>
    <p:extLst>
      <p:ext uri="{BB962C8B-B14F-4D97-AF65-F5344CB8AC3E}">
        <p14:creationId xmlns:p14="http://schemas.microsoft.com/office/powerpoint/2010/main" val="100352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1"/>
            <a:ext cx="11041200" cy="4217792"/>
          </a:xfrm>
        </p:spPr>
        <p:txBody>
          <a:bodyPr>
            <a:normAutofit/>
          </a:bodyPr>
          <a:lstStyle/>
          <a:p>
            <a:pPr>
              <a:buFont typeface="Wingdings" panose="05000000000000000000" pitchFamily="2" charset="2"/>
              <a:buChar char="§"/>
            </a:pPr>
            <a:r>
              <a:rPr lang="en-US" dirty="0"/>
              <a:t>reflection and dialogue with all stakeholders to give ‘societal impact’ its due in </a:t>
            </a:r>
            <a:r>
              <a:rPr lang="en-US" dirty="0">
                <a:solidFill>
                  <a:srgbClr val="00B0F0"/>
                </a:solidFill>
              </a:rPr>
              <a:t>evaluation</a:t>
            </a:r>
            <a:r>
              <a:rPr lang="en-US" dirty="0"/>
              <a:t> of research</a:t>
            </a:r>
          </a:p>
          <a:p>
            <a:pPr lvl="1">
              <a:buFont typeface="Wingdings" panose="05000000000000000000" pitchFamily="2" charset="2"/>
              <a:buChar char="§"/>
            </a:pPr>
            <a:r>
              <a:rPr lang="en-US" dirty="0"/>
              <a:t>determine importance (‘</a:t>
            </a:r>
            <a:r>
              <a:rPr lang="en-US" dirty="0">
                <a:solidFill>
                  <a:srgbClr val="00B0F0"/>
                </a:solidFill>
              </a:rPr>
              <a:t>percentage</a:t>
            </a:r>
            <a:r>
              <a:rPr lang="en-US" dirty="0"/>
              <a:t>’) of societal impact in evaluations</a:t>
            </a:r>
          </a:p>
          <a:p>
            <a:pPr lvl="1">
              <a:buFont typeface="Wingdings" panose="05000000000000000000" pitchFamily="2" charset="2"/>
              <a:buChar char="§"/>
            </a:pPr>
            <a:r>
              <a:rPr lang="en-US" dirty="0">
                <a:solidFill>
                  <a:srgbClr val="00B0F0"/>
                </a:solidFill>
              </a:rPr>
              <a:t>differentiate</a:t>
            </a:r>
            <a:r>
              <a:rPr lang="en-US" dirty="0"/>
              <a:t> ‘societal impact’ according to whether evaluation of</a:t>
            </a:r>
          </a:p>
          <a:p>
            <a:pPr lvl="2">
              <a:buFont typeface="Wingdings" panose="05000000000000000000" pitchFamily="2" charset="2"/>
              <a:buChar char="§"/>
            </a:pPr>
            <a:r>
              <a:rPr lang="en-US" dirty="0"/>
              <a:t>applications for research funding </a:t>
            </a:r>
            <a:r>
              <a:rPr lang="en-US" i="1" dirty="0"/>
              <a:t>ex ante</a:t>
            </a:r>
          </a:p>
          <a:p>
            <a:pPr lvl="2">
              <a:buFont typeface="Wingdings" panose="05000000000000000000" pitchFamily="2" charset="2"/>
              <a:buChar char="§"/>
            </a:pPr>
            <a:r>
              <a:rPr lang="en-US" dirty="0"/>
              <a:t>results of granted funding </a:t>
            </a:r>
            <a:r>
              <a:rPr lang="en-US" i="1" dirty="0"/>
              <a:t>ex post</a:t>
            </a:r>
          </a:p>
          <a:p>
            <a:pPr lvl="2">
              <a:buFont typeface="Wingdings" panose="05000000000000000000" pitchFamily="2" charset="2"/>
              <a:buChar char="§"/>
            </a:pPr>
            <a:r>
              <a:rPr lang="en-US" dirty="0"/>
              <a:t>careers (promotions) </a:t>
            </a:r>
          </a:p>
          <a:p>
            <a:pPr lvl="2">
              <a:buFont typeface="Wingdings" panose="05000000000000000000" pitchFamily="2" charset="2"/>
              <a:buChar char="§"/>
            </a:pPr>
            <a:r>
              <a:rPr lang="en-US" dirty="0"/>
              <a:t>research groups (e.g. consider entrepreneurial funding) </a:t>
            </a:r>
          </a:p>
          <a:p>
            <a:pPr lvl="1">
              <a:buFont typeface="Wingdings" panose="05000000000000000000" pitchFamily="2" charset="2"/>
              <a:buChar char="§"/>
            </a:pPr>
            <a:endParaRPr lang="en-US" dirty="0"/>
          </a:p>
          <a:p>
            <a:pPr>
              <a:buFont typeface="Wingdings" panose="05000000000000000000" pitchFamily="2" charset="2"/>
              <a:buChar char="§"/>
            </a:pPr>
            <a:endParaRPr lang="en-US" i="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p:txBody>
          <a:bodyPr>
            <a:normAutofit/>
          </a:bodyPr>
          <a:lstStyle/>
          <a:p>
            <a:r>
              <a:rPr lang="en-US" sz="3200" dirty="0">
                <a:solidFill>
                  <a:srgbClr val="1D8DB0"/>
                </a:solidFill>
              </a:rPr>
              <a:t>Societal impact on evaluation of research funding</a:t>
            </a:r>
            <a:endParaRPr lang="fr-FR" sz="3200" dirty="0">
              <a:solidFill>
                <a:srgbClr val="1D8DB0"/>
              </a:solidFill>
            </a:endParaRPr>
          </a:p>
        </p:txBody>
      </p:sp>
    </p:spTree>
    <p:extLst>
      <p:ext uri="{BB962C8B-B14F-4D97-AF65-F5344CB8AC3E}">
        <p14:creationId xmlns:p14="http://schemas.microsoft.com/office/powerpoint/2010/main" val="134935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1"/>
            <a:ext cx="11041200" cy="4217792"/>
          </a:xfrm>
        </p:spPr>
        <p:txBody>
          <a:bodyPr>
            <a:normAutofit/>
          </a:bodyPr>
          <a:lstStyle/>
          <a:p>
            <a:pPr marL="457200" lvl="1" indent="0">
              <a:buNone/>
            </a:pPr>
            <a:endParaRPr lang="en-US" dirty="0"/>
          </a:p>
          <a:p>
            <a:pPr>
              <a:buFont typeface="Wingdings" panose="05000000000000000000" pitchFamily="2" charset="2"/>
              <a:buChar char="§"/>
            </a:pPr>
            <a:r>
              <a:rPr lang="en-US" dirty="0"/>
              <a:t>SSHA should reflect on </a:t>
            </a:r>
            <a:r>
              <a:rPr lang="en-US" dirty="0">
                <a:solidFill>
                  <a:srgbClr val="00B0F0"/>
                </a:solidFill>
              </a:rPr>
              <a:t>values </a:t>
            </a:r>
            <a:r>
              <a:rPr lang="en-US"/>
              <a:t>and </a:t>
            </a:r>
            <a:r>
              <a:rPr lang="en-US">
                <a:solidFill>
                  <a:srgbClr val="00B0F0"/>
                </a:solidFill>
              </a:rPr>
              <a:t>goals</a:t>
            </a:r>
            <a:r>
              <a:rPr lang="en-US"/>
              <a:t> </a:t>
            </a:r>
            <a:r>
              <a:rPr lang="en-US" dirty="0"/>
              <a:t>in frames of reference</a:t>
            </a:r>
          </a:p>
          <a:p>
            <a:pPr>
              <a:buFont typeface="Wingdings" panose="05000000000000000000" pitchFamily="2" charset="2"/>
              <a:buChar char="§"/>
            </a:pPr>
            <a:r>
              <a:rPr lang="en-US" sz="2400" dirty="0"/>
              <a:t>SSHA has crucial role in </a:t>
            </a:r>
            <a:r>
              <a:rPr lang="en-US" sz="2400" dirty="0">
                <a:solidFill>
                  <a:srgbClr val="00B0F0"/>
                </a:solidFill>
              </a:rPr>
              <a:t>bringing science </a:t>
            </a:r>
            <a:r>
              <a:rPr lang="en-US" sz="2400" dirty="0"/>
              <a:t>to citizens and bringing them together on </a:t>
            </a:r>
            <a:r>
              <a:rPr lang="en-US" sz="2400" dirty="0">
                <a:solidFill>
                  <a:srgbClr val="00B0F0"/>
                </a:solidFill>
              </a:rPr>
              <a:t>shared action goals, </a:t>
            </a:r>
            <a:r>
              <a:rPr lang="en-US" dirty="0"/>
              <a:t>particularly through </a:t>
            </a:r>
            <a:r>
              <a:rPr lang="en-US" dirty="0">
                <a:solidFill>
                  <a:srgbClr val="00B0F0"/>
                </a:solidFill>
              </a:rPr>
              <a:t>interdisciplinarity</a:t>
            </a:r>
            <a:r>
              <a:rPr lang="en-US" dirty="0"/>
              <a:t> </a:t>
            </a:r>
          </a:p>
          <a:p>
            <a:pPr>
              <a:buFont typeface="Wingdings" panose="05000000000000000000" pitchFamily="2" charset="2"/>
              <a:buChar char="§"/>
            </a:pPr>
            <a:endParaRPr lang="en-US" dirty="0"/>
          </a:p>
          <a:p>
            <a:r>
              <a:rPr lang="en-US" dirty="0"/>
              <a:t>societal impact should be reflected on and optimized in</a:t>
            </a:r>
          </a:p>
          <a:p>
            <a:pPr lvl="1"/>
            <a:r>
              <a:rPr lang="en-US" dirty="0">
                <a:solidFill>
                  <a:srgbClr val="00B0F0"/>
                </a:solidFill>
              </a:rPr>
              <a:t>agenda-setting </a:t>
            </a:r>
            <a:r>
              <a:rPr lang="en-US" dirty="0"/>
              <a:t>of research </a:t>
            </a:r>
            <a:r>
              <a:rPr lang="en-US" dirty="0">
                <a:solidFill>
                  <a:schemeClr val="accent2"/>
                </a:solidFill>
              </a:rPr>
              <a:t>topics</a:t>
            </a:r>
            <a:endParaRPr lang="en-US" dirty="0"/>
          </a:p>
          <a:p>
            <a:pPr lvl="1"/>
            <a:r>
              <a:rPr lang="en-US" dirty="0">
                <a:solidFill>
                  <a:srgbClr val="00B0F0"/>
                </a:solidFill>
              </a:rPr>
              <a:t>evaluation</a:t>
            </a:r>
            <a:r>
              <a:rPr lang="en-US" dirty="0"/>
              <a:t> of research funding</a:t>
            </a:r>
            <a:endParaRPr lang="en-US" i="1" dirty="0"/>
          </a:p>
          <a:p>
            <a:endParaRPr lang="en-US" dirty="0"/>
          </a:p>
          <a:p>
            <a:endParaRPr lang="en-US" dirty="0"/>
          </a:p>
          <a:p>
            <a:pPr>
              <a:buFont typeface="Wingdings" panose="05000000000000000000" pitchFamily="2" charset="2"/>
              <a:buChar char="§"/>
            </a:pPr>
            <a:endParaRPr lang="en-US" sz="2400" dirty="0">
              <a:solidFill>
                <a:srgbClr val="00B0F0"/>
              </a:solidFill>
            </a:endParaRPr>
          </a:p>
          <a:p>
            <a:pPr>
              <a:buFont typeface="Wingdings" panose="05000000000000000000" pitchFamily="2" charset="2"/>
              <a:buChar char="§"/>
            </a:pPr>
            <a:endParaRPr lang="en-US" i="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a:xfrm>
            <a:off x="576000" y="207036"/>
            <a:ext cx="11041200" cy="784482"/>
          </a:xfrm>
        </p:spPr>
        <p:txBody>
          <a:bodyPr>
            <a:normAutofit/>
          </a:bodyPr>
          <a:lstStyle/>
          <a:p>
            <a:r>
              <a:rPr lang="fr-FR" sz="3200" dirty="0">
                <a:solidFill>
                  <a:srgbClr val="1D8DB0"/>
                </a:solidFill>
              </a:rPr>
              <a:t>Conclusion</a:t>
            </a:r>
          </a:p>
        </p:txBody>
      </p:sp>
    </p:spTree>
    <p:extLst>
      <p:ext uri="{BB962C8B-B14F-4D97-AF65-F5344CB8AC3E}">
        <p14:creationId xmlns:p14="http://schemas.microsoft.com/office/powerpoint/2010/main" val="94238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00" y="1220161"/>
            <a:ext cx="11041200" cy="4217792"/>
          </a:xfrm>
        </p:spPr>
        <p:txBody>
          <a:bodyPr>
            <a:normAutofit/>
          </a:bodyPr>
          <a:lstStyle/>
          <a:p>
            <a:pPr>
              <a:buFont typeface="Wingdings" panose="05000000000000000000" pitchFamily="2" charset="2"/>
              <a:buChar char="§"/>
            </a:pPr>
            <a:r>
              <a:rPr lang="en-US" dirty="0">
                <a:hlinkClick r:id="rId3"/>
              </a:rPr>
              <a:t>The Peter Doherty Institute for Infection and Immunity | Doherty Website</a:t>
            </a:r>
            <a:endParaRPr lang="nl-BE" dirty="0">
              <a:hlinkClick r:id="" action="ppaction://noaction"/>
            </a:endParaRPr>
          </a:p>
          <a:p>
            <a:pPr>
              <a:buFont typeface="Wingdings" panose="05000000000000000000" pitchFamily="2" charset="2"/>
              <a:buChar char="§"/>
            </a:pPr>
            <a:r>
              <a:rPr lang="nl-BE" dirty="0">
                <a:hlinkClick r:id="" action="ppaction://noaction"/>
              </a:rPr>
              <a:t>The Global Goals</a:t>
            </a:r>
            <a:endParaRPr lang="nl-BE" dirty="0"/>
          </a:p>
          <a:p>
            <a:pPr>
              <a:buFont typeface="Wingdings" panose="05000000000000000000" pitchFamily="2" charset="2"/>
              <a:buChar char="§"/>
            </a:pPr>
            <a:r>
              <a:rPr lang="en-US" dirty="0">
                <a:hlinkClick r:id="rId4"/>
              </a:rPr>
              <a:t>Jacinda Ardern Says Economic Growth Is Pointless If People Aren't Thriving (globalcitizen.org)</a:t>
            </a:r>
            <a:endParaRPr lang="nl-BE" dirty="0">
              <a:hlinkClick r:id="" action="ppaction://noaction"/>
            </a:endParaRPr>
          </a:p>
          <a:p>
            <a:pPr>
              <a:buFont typeface="Wingdings" panose="05000000000000000000" pitchFamily="2" charset="2"/>
              <a:buChar char="§"/>
            </a:pPr>
            <a:r>
              <a:rPr lang="nl-BE" dirty="0">
                <a:hlinkClick r:id="" action="ppaction://noaction"/>
              </a:rPr>
              <a:t>Language </a:t>
            </a:r>
            <a:r>
              <a:rPr lang="nl-BE" dirty="0" err="1">
                <a:hlinkClick r:id="rId5"/>
              </a:rPr>
              <a:t>and</a:t>
            </a:r>
            <a:r>
              <a:rPr lang="nl-BE" dirty="0">
                <a:hlinkClick r:id="rId5"/>
              </a:rPr>
              <a:t> </a:t>
            </a:r>
            <a:r>
              <a:rPr lang="nl-BE" dirty="0" err="1">
                <a:hlinkClick r:id="rId5"/>
              </a:rPr>
              <a:t>Climate</a:t>
            </a:r>
            <a:r>
              <a:rPr lang="nl-BE" dirty="0">
                <a:hlinkClick r:id="rId5"/>
              </a:rPr>
              <a:t> | KVAB</a:t>
            </a:r>
            <a:endParaRPr lang="en-US" dirty="0">
              <a:hlinkClick r:id="" action="ppaction://noaction"/>
            </a:endParaRPr>
          </a:p>
          <a:p>
            <a:pPr>
              <a:buFont typeface="Wingdings" panose="05000000000000000000" pitchFamily="2" charset="2"/>
              <a:buChar char="§"/>
            </a:pPr>
            <a:r>
              <a:rPr lang="en-US" dirty="0">
                <a:hlinkClick r:id="" action="ppaction://noaction"/>
              </a:rPr>
              <a:t>\.... The International School on Research Impact Assessment ..../ (theinternationalschoolonria.com)</a:t>
            </a:r>
            <a:endParaRPr lang="en-US" dirty="0"/>
          </a:p>
          <a:p>
            <a:pPr>
              <a:buFont typeface="Wingdings" panose="05000000000000000000" pitchFamily="2" charset="2"/>
              <a:buChar char="§"/>
            </a:pPr>
            <a:r>
              <a:rPr lang="nl-BE" dirty="0">
                <a:hlinkClick r:id="rId6"/>
              </a:rPr>
              <a:t>Home - REF 2021</a:t>
            </a:r>
            <a:endParaRPr lang="nl-BE" dirty="0"/>
          </a:p>
          <a:p>
            <a:pPr>
              <a:buFont typeface="Wingdings" panose="05000000000000000000" pitchFamily="2" charset="2"/>
              <a:buChar char="§"/>
            </a:pPr>
            <a:r>
              <a:rPr lang="en-US" dirty="0">
                <a:hlinkClick r:id="rId7"/>
              </a:rPr>
              <a:t>Home | United Nations Development </a:t>
            </a:r>
            <a:r>
              <a:rPr lang="en-US" dirty="0" err="1">
                <a:hlinkClick r:id="rId7"/>
              </a:rPr>
              <a:t>Programme</a:t>
            </a:r>
            <a:r>
              <a:rPr lang="en-US" dirty="0">
                <a:hlinkClick r:id="rId7"/>
              </a:rPr>
              <a:t> (undp.org)</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nl-NL" sz="10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nl-NL"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itle 4"/>
          <p:cNvSpPr>
            <a:spLocks noGrp="1"/>
          </p:cNvSpPr>
          <p:nvPr>
            <p:ph type="title"/>
          </p:nvPr>
        </p:nvSpPr>
        <p:spPr/>
        <p:txBody>
          <a:bodyPr>
            <a:normAutofit/>
          </a:bodyPr>
          <a:lstStyle/>
          <a:p>
            <a:r>
              <a:rPr lang="fr-FR" sz="3200" dirty="0" err="1">
                <a:solidFill>
                  <a:srgbClr val="1D8DB0"/>
                </a:solidFill>
              </a:rPr>
              <a:t>References</a:t>
            </a:r>
            <a:endParaRPr lang="fr-FR" sz="3200" dirty="0">
              <a:solidFill>
                <a:srgbClr val="1D8DB0"/>
              </a:solidFill>
            </a:endParaRPr>
          </a:p>
        </p:txBody>
      </p:sp>
    </p:spTree>
    <p:extLst>
      <p:ext uri="{BB962C8B-B14F-4D97-AF65-F5344CB8AC3E}">
        <p14:creationId xmlns:p14="http://schemas.microsoft.com/office/powerpoint/2010/main" val="295800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br>
              <a:rPr lang="nl-NL" sz="3600" dirty="0">
                <a:latin typeface="Garamond" panose="02020404030301010803" pitchFamily="18" charset="0"/>
              </a:rPr>
            </a:br>
            <a:r>
              <a:rPr lang="nl-NL" sz="3300" b="1" dirty="0">
                <a:solidFill>
                  <a:srgbClr val="820000"/>
                </a:solidFill>
                <a:latin typeface="Garamond" panose="02020404030301010803" pitchFamily="18" charset="0"/>
              </a:rPr>
              <a:t>Rajesh Tandon</a:t>
            </a:r>
          </a:p>
          <a:p>
            <a:pPr algn="ctr">
              <a:lnSpc>
                <a:spcPct val="134000"/>
              </a:lnSpc>
              <a:spcAft>
                <a:spcPts val="600"/>
              </a:spcAft>
            </a:pPr>
            <a:r>
              <a:rPr lang="en-US" sz="2500" i="1" dirty="0">
                <a:latin typeface="Garamond" panose="02020404030301010803" pitchFamily="18" charset="0"/>
              </a:rPr>
              <a:t>Founder-President &amp; Chief Functionary, Participatory Research in Asia, UNESCO Co-Chair, Community Based Research &amp; Social Responsibility in Higher Education, India</a:t>
            </a:r>
          </a:p>
          <a:p>
            <a:pPr algn="ctr">
              <a:lnSpc>
                <a:spcPct val="134000"/>
              </a:lnSpc>
              <a:spcAft>
                <a:spcPts val="600"/>
              </a:spcAft>
            </a:pP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1787897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4CAD8-A3F9-F74C-A779-54152B158409}"/>
              </a:ext>
            </a:extLst>
          </p:cNvPr>
          <p:cNvSpPr>
            <a:spLocks noGrp="1"/>
          </p:cNvSpPr>
          <p:nvPr>
            <p:ph type="ctrTitle"/>
          </p:nvPr>
        </p:nvSpPr>
        <p:spPr>
          <a:xfrm>
            <a:off x="1069848" y="1111188"/>
            <a:ext cx="7315200" cy="2409028"/>
          </a:xfrm>
        </p:spPr>
        <p:txBody>
          <a:bodyPr>
            <a:noAutofit/>
          </a:bodyPr>
          <a:lstStyle/>
          <a:p>
            <a:r>
              <a:rPr lang="en-IN" sz="3600" dirty="0"/>
              <a:t>Annual conference on Societal ‘</a:t>
            </a:r>
            <a:r>
              <a:rPr lang="en-IN" sz="3600" b="1" dirty="0"/>
              <a:t>Impact of Social Sciences, Humanities, and Arts. </a:t>
            </a:r>
            <a:br>
              <a:rPr lang="en-IN" sz="4000" b="1" dirty="0"/>
            </a:br>
            <a:r>
              <a:rPr lang="en-IN" sz="2800" b="1" dirty="0"/>
              <a:t>Organised by AESIS</a:t>
            </a:r>
            <a:br>
              <a:rPr lang="en-IN" sz="4000" dirty="0"/>
            </a:br>
            <a:endParaRPr lang="en-US" sz="4000" dirty="0"/>
          </a:p>
        </p:txBody>
      </p:sp>
      <p:sp>
        <p:nvSpPr>
          <p:cNvPr id="3" name="Subtitle 2">
            <a:extLst>
              <a:ext uri="{FF2B5EF4-FFF2-40B4-BE49-F238E27FC236}">
                <a16:creationId xmlns:a16="http://schemas.microsoft.com/office/drawing/2014/main" id="{B7B439C8-23C4-7D48-8451-28935086C15C}"/>
              </a:ext>
            </a:extLst>
          </p:cNvPr>
          <p:cNvSpPr>
            <a:spLocks noGrp="1"/>
          </p:cNvSpPr>
          <p:nvPr>
            <p:ph type="subTitle" idx="1"/>
          </p:nvPr>
        </p:nvSpPr>
        <p:spPr>
          <a:xfrm>
            <a:off x="1069848" y="3853780"/>
            <a:ext cx="7658516" cy="2015005"/>
          </a:xfrm>
        </p:spPr>
        <p:txBody>
          <a:bodyPr>
            <a:normAutofit/>
          </a:bodyPr>
          <a:lstStyle/>
          <a:p>
            <a:r>
              <a:rPr lang="en-US" sz="2800" b="1" dirty="0">
                <a:solidFill>
                  <a:schemeClr val="bg1"/>
                </a:solidFill>
              </a:rPr>
              <a:t>Dr. Rajesh Tandon, Founder President, PRIA</a:t>
            </a:r>
          </a:p>
          <a:p>
            <a:r>
              <a:rPr lang="en-US" sz="2800" dirty="0">
                <a:solidFill>
                  <a:schemeClr val="bg1"/>
                </a:solidFill>
              </a:rPr>
              <a:t>UNESCO Co-Chair, Community Based Research and Social Responsibility in Higher Education</a:t>
            </a:r>
          </a:p>
          <a:p>
            <a:r>
              <a:rPr lang="en-US" sz="2800" b="1" dirty="0">
                <a:solidFill>
                  <a:schemeClr val="bg1"/>
                </a:solidFill>
              </a:rPr>
              <a:t>October 13, 2:15 pm IST</a:t>
            </a:r>
          </a:p>
        </p:txBody>
      </p:sp>
      <p:pic>
        <p:nvPicPr>
          <p:cNvPr id="4" name="Picture 2">
            <a:extLst>
              <a:ext uri="{FF2B5EF4-FFF2-40B4-BE49-F238E27FC236}">
                <a16:creationId xmlns:a16="http://schemas.microsoft.com/office/drawing/2014/main" id="{846DB215-A27A-5F43-85D2-3F997BA3E5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2043" y="1298448"/>
            <a:ext cx="1249769" cy="1017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0A79C18-245B-914B-9CAA-1C8496D6FF97}"/>
              </a:ext>
            </a:extLst>
          </p:cNvPr>
          <p:cNvPicPr>
            <a:picLocks noChangeAspect="1"/>
          </p:cNvPicPr>
          <p:nvPr/>
        </p:nvPicPr>
        <p:blipFill>
          <a:blip r:embed="rId3"/>
          <a:srcRect/>
          <a:stretch>
            <a:fillRect/>
          </a:stretch>
        </p:blipFill>
        <p:spPr>
          <a:xfrm>
            <a:off x="9712883" y="2777239"/>
            <a:ext cx="2068087" cy="651761"/>
          </a:xfrm>
          <a:prstGeom prst="rect">
            <a:avLst/>
          </a:prstGeom>
        </p:spPr>
      </p:pic>
    </p:spTree>
    <p:extLst>
      <p:ext uri="{BB962C8B-B14F-4D97-AF65-F5344CB8AC3E}">
        <p14:creationId xmlns:p14="http://schemas.microsoft.com/office/powerpoint/2010/main" val="4132777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women sitting on the floor&#10;&#10;Description automatically generated with medium confidence">
            <a:extLst>
              <a:ext uri="{FF2B5EF4-FFF2-40B4-BE49-F238E27FC236}">
                <a16:creationId xmlns:a16="http://schemas.microsoft.com/office/drawing/2014/main" id="{F6B8F5BE-D8E2-974A-9254-23D428593397}"/>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62B5D9E-6C96-ED4A-A5D9-E03B8946520D}"/>
              </a:ext>
            </a:extLst>
          </p:cNvPr>
          <p:cNvSpPr>
            <a:spLocks noGrp="1"/>
          </p:cNvSpPr>
          <p:nvPr>
            <p:ph type="title"/>
          </p:nvPr>
        </p:nvSpPr>
        <p:spPr>
          <a:xfrm>
            <a:off x="248055" y="997471"/>
            <a:ext cx="2947482" cy="1283461"/>
          </a:xfrm>
        </p:spPr>
        <p:txBody>
          <a:bodyPr anchor="b">
            <a:normAutofit/>
          </a:bodyPr>
          <a:lstStyle/>
          <a:p>
            <a:r>
              <a:rPr lang="en-US" sz="2800" b="1" dirty="0"/>
              <a:t>Distress to women domestic workers during Covid-19</a:t>
            </a:r>
          </a:p>
        </p:txBody>
      </p:sp>
      <p:sp>
        <p:nvSpPr>
          <p:cNvPr id="3" name="Content Placeholder 2">
            <a:extLst>
              <a:ext uri="{FF2B5EF4-FFF2-40B4-BE49-F238E27FC236}">
                <a16:creationId xmlns:a16="http://schemas.microsoft.com/office/drawing/2014/main" id="{D0079326-C408-9E48-BA2E-0B4D89902D25}"/>
              </a:ext>
            </a:extLst>
          </p:cNvPr>
          <p:cNvSpPr>
            <a:spLocks noGrp="1"/>
          </p:cNvSpPr>
          <p:nvPr>
            <p:ph idx="1"/>
          </p:nvPr>
        </p:nvSpPr>
        <p:spPr>
          <a:xfrm>
            <a:off x="248055" y="2280932"/>
            <a:ext cx="2947482" cy="3498980"/>
          </a:xfrm>
        </p:spPr>
        <p:txBody>
          <a:bodyPr anchor="t">
            <a:normAutofit/>
          </a:bodyPr>
          <a:lstStyle/>
          <a:p>
            <a:endParaRPr lang="en-US" sz="1600" dirty="0">
              <a:solidFill>
                <a:srgbClr val="FFFFFF"/>
              </a:solidFill>
            </a:endParaRPr>
          </a:p>
          <a:p>
            <a:pPr>
              <a:buFont typeface="Arial" panose="020B0604020202020204" pitchFamily="34" charset="0"/>
              <a:buChar char="•"/>
            </a:pPr>
            <a:r>
              <a:rPr lang="en-US" sz="2400" dirty="0">
                <a:solidFill>
                  <a:srgbClr val="FFFFFF"/>
                </a:solidFill>
              </a:rPr>
              <a:t>Loss of </a:t>
            </a:r>
            <a:r>
              <a:rPr lang="en-US" sz="2400" b="1" dirty="0">
                <a:solidFill>
                  <a:srgbClr val="FFFFFF"/>
                </a:solidFill>
              </a:rPr>
              <a:t>income</a:t>
            </a:r>
          </a:p>
          <a:p>
            <a:r>
              <a:rPr lang="en-US" sz="2400" dirty="0">
                <a:solidFill>
                  <a:srgbClr val="FFFFFF"/>
                </a:solidFill>
              </a:rPr>
              <a:t>Loss of </a:t>
            </a:r>
            <a:r>
              <a:rPr lang="en-US" sz="2400" b="1" dirty="0">
                <a:solidFill>
                  <a:srgbClr val="FFFFFF"/>
                </a:solidFill>
              </a:rPr>
              <a:t>livelihood</a:t>
            </a:r>
          </a:p>
          <a:p>
            <a:r>
              <a:rPr lang="en-US" sz="2400" dirty="0">
                <a:solidFill>
                  <a:srgbClr val="FFFFFF"/>
                </a:solidFill>
              </a:rPr>
              <a:t>Loss of </a:t>
            </a:r>
            <a:r>
              <a:rPr lang="en-US" sz="2400" b="1" dirty="0">
                <a:solidFill>
                  <a:srgbClr val="FFFFFF"/>
                </a:solidFill>
              </a:rPr>
              <a:t>dignity</a:t>
            </a:r>
            <a:r>
              <a:rPr lang="en-US" sz="2400" dirty="0">
                <a:solidFill>
                  <a:srgbClr val="FFFFFF"/>
                </a:solidFill>
              </a:rPr>
              <a:t> (Labelled as “Corona Carriers”)</a:t>
            </a:r>
          </a:p>
          <a:p>
            <a:r>
              <a:rPr lang="en-US" sz="2400" dirty="0">
                <a:solidFill>
                  <a:srgbClr val="FFFFFF"/>
                </a:solidFill>
              </a:rPr>
              <a:t>Loss of </a:t>
            </a:r>
            <a:r>
              <a:rPr lang="en-US" sz="2400" b="1" dirty="0">
                <a:solidFill>
                  <a:srgbClr val="FFFFFF"/>
                </a:solidFill>
              </a:rPr>
              <a:t>security</a:t>
            </a:r>
            <a:r>
              <a:rPr lang="en-US" sz="2400" dirty="0">
                <a:solidFill>
                  <a:srgbClr val="FFFFFF"/>
                </a:solidFill>
              </a:rPr>
              <a:t> and increased </a:t>
            </a:r>
            <a:r>
              <a:rPr lang="en-US" sz="2400" b="1" dirty="0">
                <a:solidFill>
                  <a:srgbClr val="FFFFFF"/>
                </a:solidFill>
              </a:rPr>
              <a:t>violence</a:t>
            </a:r>
          </a:p>
          <a:p>
            <a:endParaRPr lang="en-US" sz="1600" dirty="0">
              <a:solidFill>
                <a:srgbClr val="FFFFFF"/>
              </a:solidFill>
            </a:endParaRPr>
          </a:p>
        </p:txBody>
      </p:sp>
      <p:sp>
        <p:nvSpPr>
          <p:cNvPr id="13" name="Rectangle 12">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7648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6" name="Rectangle 25">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a:extLst>
              <a:ext uri="{FF2B5EF4-FFF2-40B4-BE49-F238E27FC236}">
                <a16:creationId xmlns:a16="http://schemas.microsoft.com/office/drawing/2014/main" id="{55962AF7-CDAB-CA4B-AEC7-A1753EAA15CA}"/>
              </a:ext>
            </a:extLst>
          </p:cNvPr>
          <p:cNvSpPr>
            <a:spLocks noGrp="1"/>
          </p:cNvSpPr>
          <p:nvPr>
            <p:ph type="title"/>
          </p:nvPr>
        </p:nvSpPr>
        <p:spPr>
          <a:xfrm>
            <a:off x="554477" y="4599160"/>
            <a:ext cx="11079804" cy="1358020"/>
          </a:xfrm>
        </p:spPr>
        <p:txBody>
          <a:bodyPr anchor="ctr">
            <a:normAutofit/>
          </a:bodyPr>
          <a:lstStyle/>
          <a:p>
            <a:pPr algn="ctr"/>
            <a:r>
              <a:rPr lang="en-US" sz="4400" b="1">
                <a:solidFill>
                  <a:schemeClr val="bg1"/>
                </a:solidFill>
              </a:rPr>
              <a:t>Traditional Research Goes Like..</a:t>
            </a:r>
          </a:p>
        </p:txBody>
      </p:sp>
      <p:graphicFrame>
        <p:nvGraphicFramePr>
          <p:cNvPr id="20" name="Content Placeholder 4">
            <a:extLst>
              <a:ext uri="{FF2B5EF4-FFF2-40B4-BE49-F238E27FC236}">
                <a16:creationId xmlns:a16="http://schemas.microsoft.com/office/drawing/2014/main" id="{6B9A53BE-DFEE-4165-96E0-AD58468593E1}"/>
              </a:ext>
            </a:extLst>
          </p:cNvPr>
          <p:cNvGraphicFramePr>
            <a:graphicFrameLocks noGrp="1"/>
          </p:cNvGraphicFramePr>
          <p:nvPr>
            <p:ph idx="1"/>
            <p:extLst/>
          </p:nvPr>
        </p:nvGraphicFramePr>
        <p:xfrm>
          <a:off x="380993" y="265325"/>
          <a:ext cx="10850887" cy="3696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0136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6D4068-D045-48B0-9A00-198F2FE4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 name="Rectangle 9">
            <a:extLst>
              <a:ext uri="{FF2B5EF4-FFF2-40B4-BE49-F238E27FC236}">
                <a16:creationId xmlns:a16="http://schemas.microsoft.com/office/drawing/2014/main" id="{12664C4B-AAE2-4AA0-8918-134E8086F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BA6453-A16F-B144-80BD-C2935D22945F}"/>
              </a:ext>
            </a:extLst>
          </p:cNvPr>
          <p:cNvSpPr>
            <a:spLocks noGrp="1"/>
          </p:cNvSpPr>
          <p:nvPr>
            <p:ph type="title"/>
          </p:nvPr>
        </p:nvSpPr>
        <p:spPr>
          <a:xfrm>
            <a:off x="277902" y="671237"/>
            <a:ext cx="2947482" cy="4601183"/>
          </a:xfrm>
        </p:spPr>
        <p:txBody>
          <a:bodyPr>
            <a:normAutofit/>
          </a:bodyPr>
          <a:lstStyle/>
          <a:p>
            <a:r>
              <a:rPr lang="en-IN" b="1" dirty="0"/>
              <a:t>Alternative PR model..</a:t>
            </a:r>
            <a:br>
              <a:rPr lang="en-IN" b="1" dirty="0"/>
            </a:br>
            <a:br>
              <a:rPr lang="en-IN" b="1" dirty="0"/>
            </a:br>
            <a:r>
              <a:rPr lang="en-IN" b="1" dirty="0"/>
              <a:t>Phase 1:</a:t>
            </a:r>
            <a:endParaRPr lang="en-US" b="1" dirty="0"/>
          </a:p>
        </p:txBody>
      </p:sp>
      <p:sp>
        <p:nvSpPr>
          <p:cNvPr id="12" name="Rectangle 11">
            <a:extLst>
              <a:ext uri="{FF2B5EF4-FFF2-40B4-BE49-F238E27FC236}">
                <a16:creationId xmlns:a16="http://schemas.microsoft.com/office/drawing/2014/main" id="{616F9FD8-4CFE-4C77-8F29-5D801C57E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Diagram 6">
            <a:extLst>
              <a:ext uri="{FF2B5EF4-FFF2-40B4-BE49-F238E27FC236}">
                <a16:creationId xmlns:a16="http://schemas.microsoft.com/office/drawing/2014/main" id="{CC9DC844-3D2C-FE4F-B9B2-F2B03C8D8843}"/>
              </a:ext>
            </a:extLst>
          </p:cNvPr>
          <p:cNvGraphicFramePr/>
          <p:nvPr>
            <p:extLst/>
          </p:nvPr>
        </p:nvGraphicFramePr>
        <p:xfrm>
          <a:off x="4684411" y="38642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20" descr="A picture containing text, covered, newspaper, several&#10;&#10;Description automatically generated">
            <a:extLst>
              <a:ext uri="{FF2B5EF4-FFF2-40B4-BE49-F238E27FC236}">
                <a16:creationId xmlns:a16="http://schemas.microsoft.com/office/drawing/2014/main" id="{64045861-4C4E-7445-B6E3-81AD572E3C22}"/>
              </a:ext>
            </a:extLst>
          </p:cNvPr>
          <p:cNvPicPr>
            <a:picLocks noChangeAspect="1"/>
          </p:cNvPicPr>
          <p:nvPr/>
        </p:nvPicPr>
        <p:blipFill>
          <a:blip r:embed="rId7"/>
          <a:stretch>
            <a:fillRect/>
          </a:stretch>
        </p:blipFill>
        <p:spPr>
          <a:xfrm>
            <a:off x="277902" y="4196100"/>
            <a:ext cx="6074211" cy="1608991"/>
          </a:xfrm>
          <a:prstGeom prst="rect">
            <a:avLst/>
          </a:prstGeom>
        </p:spPr>
      </p:pic>
      <p:sp>
        <p:nvSpPr>
          <p:cNvPr id="24" name="TextBox 23">
            <a:extLst>
              <a:ext uri="{FF2B5EF4-FFF2-40B4-BE49-F238E27FC236}">
                <a16:creationId xmlns:a16="http://schemas.microsoft.com/office/drawing/2014/main" id="{C654F4FC-18DB-854C-BC29-D6CDBBB5096A}"/>
              </a:ext>
            </a:extLst>
          </p:cNvPr>
          <p:cNvSpPr txBox="1"/>
          <p:nvPr/>
        </p:nvSpPr>
        <p:spPr>
          <a:xfrm>
            <a:off x="3443591" y="5881031"/>
            <a:ext cx="274608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Read full report of the Saree Project </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hlinkClick r:id="rId8">
                  <a:extLst>
                    <a:ext uri="{A12FA001-AC4F-418D-AE19-62706E023703}">
                      <ahyp:hlinkClr xmlns:ahyp="http://schemas.microsoft.com/office/drawing/2018/hyperlinkcolor" val="tx"/>
                    </a:ext>
                  </a:extLst>
                </a:hlinkClick>
              </a:rPr>
              <a:t>here</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4" name="Picture 3" descr="Text&#10;&#10;Description automatically generated">
            <a:extLst>
              <a:ext uri="{FF2B5EF4-FFF2-40B4-BE49-F238E27FC236}">
                <a16:creationId xmlns:a16="http://schemas.microsoft.com/office/drawing/2014/main" id="{5C7175D3-B1A7-B54F-9D14-3752FA16F09B}"/>
              </a:ext>
            </a:extLst>
          </p:cNvPr>
          <p:cNvPicPr>
            <a:picLocks noChangeAspect="1"/>
          </p:cNvPicPr>
          <p:nvPr/>
        </p:nvPicPr>
        <p:blipFill>
          <a:blip r:embed="rId9"/>
          <a:stretch>
            <a:fillRect/>
          </a:stretch>
        </p:blipFill>
        <p:spPr>
          <a:xfrm>
            <a:off x="2834054" y="595297"/>
            <a:ext cx="2779624" cy="3631254"/>
          </a:xfrm>
          <a:prstGeom prst="rect">
            <a:avLst/>
          </a:prstGeom>
        </p:spPr>
      </p:pic>
    </p:spTree>
    <p:extLst>
      <p:ext uri="{BB962C8B-B14F-4D97-AF65-F5344CB8AC3E}">
        <p14:creationId xmlns:p14="http://schemas.microsoft.com/office/powerpoint/2010/main" val="1989876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5C18A411-3988-431A-8A24-79AB04FA1C75}"/>
              </a:ext>
            </a:extLst>
          </p:cNvPr>
          <p:cNvSpPr>
            <a:spLocks noGrp="1"/>
          </p:cNvSpPr>
          <p:nvPr>
            <p:ph type="subTitle" idx="1"/>
          </p:nvPr>
        </p:nvSpPr>
        <p:spPr>
          <a:xfrm>
            <a:off x="2286109" y="4685617"/>
            <a:ext cx="8136618" cy="850282"/>
          </a:xfrm>
        </p:spPr>
        <p:txBody>
          <a:bodyPr/>
          <a:lstStyle/>
          <a:p>
            <a:r>
              <a:rPr lang="nl-BE" dirty="0" err="1"/>
              <a:t>Societal</a:t>
            </a:r>
            <a:r>
              <a:rPr lang="nl-BE" dirty="0"/>
              <a:t> Impact of SSHA</a:t>
            </a:r>
          </a:p>
        </p:txBody>
      </p:sp>
      <p:sp>
        <p:nvSpPr>
          <p:cNvPr id="3" name="Titel 2">
            <a:extLst>
              <a:ext uri="{FF2B5EF4-FFF2-40B4-BE49-F238E27FC236}">
                <a16:creationId xmlns:a16="http://schemas.microsoft.com/office/drawing/2014/main" id="{4E95FC50-8F91-4E04-8D3D-52B90873AB92}"/>
              </a:ext>
            </a:extLst>
          </p:cNvPr>
          <p:cNvSpPr>
            <a:spLocks noGrp="1"/>
          </p:cNvSpPr>
          <p:nvPr>
            <p:ph type="ctrTitle"/>
          </p:nvPr>
        </p:nvSpPr>
        <p:spPr>
          <a:xfrm>
            <a:off x="2286109" y="5053093"/>
            <a:ext cx="8136618" cy="728870"/>
          </a:xfrm>
        </p:spPr>
        <p:txBody>
          <a:bodyPr/>
          <a:lstStyle/>
          <a:p>
            <a:r>
              <a:rPr lang="nl-BE" sz="3600" dirty="0"/>
              <a:t>13 </a:t>
            </a:r>
            <a:r>
              <a:rPr lang="nl-BE" sz="3600" dirty="0" err="1"/>
              <a:t>october</a:t>
            </a:r>
            <a:r>
              <a:rPr lang="nl-BE" sz="3600" dirty="0"/>
              <a:t> 2021, </a:t>
            </a:r>
            <a:r>
              <a:rPr lang="nl-BE" sz="2400" dirty="0"/>
              <a:t>AESIS-Conference</a:t>
            </a:r>
          </a:p>
        </p:txBody>
      </p:sp>
      <p:sp>
        <p:nvSpPr>
          <p:cNvPr id="4" name="Tekstvak 3">
            <a:extLst>
              <a:ext uri="{FF2B5EF4-FFF2-40B4-BE49-F238E27FC236}">
                <a16:creationId xmlns:a16="http://schemas.microsoft.com/office/drawing/2014/main" id="{15F7D2D2-D529-4839-9D8F-3C01993BE074}"/>
              </a:ext>
            </a:extLst>
          </p:cNvPr>
          <p:cNvSpPr txBox="1"/>
          <p:nvPr/>
        </p:nvSpPr>
        <p:spPr>
          <a:xfrm>
            <a:off x="2215978" y="5886900"/>
            <a:ext cx="7216346" cy="369332"/>
          </a:xfrm>
          <a:prstGeom prst="rect">
            <a:avLst/>
          </a:prstGeom>
          <a:noFill/>
        </p:spPr>
        <p:txBody>
          <a:bodyPr wrap="square" rtlCol="0">
            <a:spAutoFit/>
          </a:bodyPr>
          <a:lstStyle/>
          <a:p>
            <a:r>
              <a:rPr lang="nl-BE" i="1" dirty="0">
                <a:solidFill>
                  <a:prstClr val="black"/>
                </a:solidFill>
                <a:latin typeface="Calibri" panose="020F0502020204030204"/>
              </a:rPr>
              <a:t>Johan Hanssens, </a:t>
            </a:r>
            <a:r>
              <a:rPr lang="nl-BE" i="1" dirty="0" err="1">
                <a:solidFill>
                  <a:prstClr val="black"/>
                </a:solidFill>
                <a:latin typeface="Calibri" panose="020F0502020204030204"/>
              </a:rPr>
              <a:t>Secretary-general</a:t>
            </a:r>
            <a:r>
              <a:rPr lang="nl-BE" i="1" dirty="0">
                <a:solidFill>
                  <a:prstClr val="black"/>
                </a:solidFill>
                <a:latin typeface="Calibri" panose="020F0502020204030204"/>
              </a:rPr>
              <a:t> </a:t>
            </a:r>
            <a:r>
              <a:rPr lang="nl-BE" i="1" dirty="0" err="1">
                <a:solidFill>
                  <a:prstClr val="black"/>
                </a:solidFill>
                <a:latin typeface="Calibri" panose="020F0502020204030204"/>
              </a:rPr>
              <a:t>Department</a:t>
            </a:r>
            <a:r>
              <a:rPr lang="nl-BE" i="1" dirty="0">
                <a:solidFill>
                  <a:prstClr val="black"/>
                </a:solidFill>
                <a:latin typeface="Calibri" panose="020F0502020204030204"/>
              </a:rPr>
              <a:t> EWI</a:t>
            </a:r>
          </a:p>
        </p:txBody>
      </p:sp>
    </p:spTree>
    <p:extLst>
      <p:ext uri="{BB962C8B-B14F-4D97-AF65-F5344CB8AC3E}">
        <p14:creationId xmlns:p14="http://schemas.microsoft.com/office/powerpoint/2010/main" val="1696879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4D3B-8FCF-E347-961B-503FC94207A1}"/>
              </a:ext>
            </a:extLst>
          </p:cNvPr>
          <p:cNvSpPr>
            <a:spLocks noGrp="1"/>
          </p:cNvSpPr>
          <p:nvPr>
            <p:ph type="title"/>
          </p:nvPr>
        </p:nvSpPr>
        <p:spPr>
          <a:xfrm>
            <a:off x="252919" y="3429000"/>
            <a:ext cx="2947482" cy="2296020"/>
          </a:xfrm>
        </p:spPr>
        <p:txBody>
          <a:bodyPr/>
          <a:lstStyle/>
          <a:p>
            <a:r>
              <a:rPr lang="en-IN" b="1" dirty="0"/>
              <a:t>Alternative PR model..</a:t>
            </a:r>
            <a:br>
              <a:rPr lang="en-IN" b="1" dirty="0"/>
            </a:br>
            <a:br>
              <a:rPr lang="en-IN" b="1" dirty="0"/>
            </a:br>
            <a:r>
              <a:rPr lang="en-IN" b="1" dirty="0"/>
              <a:t>Phase 2:</a:t>
            </a:r>
            <a:endParaRPr lang="en-US" dirty="0"/>
          </a:p>
        </p:txBody>
      </p:sp>
      <p:pic>
        <p:nvPicPr>
          <p:cNvPr id="4" name="Picture 3" descr="A picture containing person&#10;&#10;Description automatically generated">
            <a:extLst>
              <a:ext uri="{FF2B5EF4-FFF2-40B4-BE49-F238E27FC236}">
                <a16:creationId xmlns:a16="http://schemas.microsoft.com/office/drawing/2014/main" id="{1EF4E641-0EB9-414E-9B21-D36F2BB12778}"/>
              </a:ext>
            </a:extLst>
          </p:cNvPr>
          <p:cNvPicPr>
            <a:picLocks noChangeAspect="1"/>
          </p:cNvPicPr>
          <p:nvPr/>
        </p:nvPicPr>
        <p:blipFill>
          <a:blip r:embed="rId2"/>
          <a:stretch>
            <a:fillRect/>
          </a:stretch>
        </p:blipFill>
        <p:spPr>
          <a:xfrm>
            <a:off x="6456794" y="2449852"/>
            <a:ext cx="3481417" cy="1958296"/>
          </a:xfrm>
          <a:prstGeom prst="rect">
            <a:avLst/>
          </a:prstGeom>
        </p:spPr>
      </p:pic>
      <p:graphicFrame>
        <p:nvGraphicFramePr>
          <p:cNvPr id="9" name="Diagram 8">
            <a:extLst>
              <a:ext uri="{FF2B5EF4-FFF2-40B4-BE49-F238E27FC236}">
                <a16:creationId xmlns:a16="http://schemas.microsoft.com/office/drawing/2014/main" id="{09B4A8DC-4B53-D641-97C7-CA5BC341DBC2}"/>
              </a:ext>
            </a:extLst>
          </p:cNvPr>
          <p:cNvGraphicFramePr/>
          <p:nvPr>
            <p:extLst/>
          </p:nvPr>
        </p:nvGraphicFramePr>
        <p:xfrm>
          <a:off x="3589692" y="708259"/>
          <a:ext cx="9215620" cy="5806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picture containing person&#10;&#10;Description automatically generated">
            <a:extLst>
              <a:ext uri="{FF2B5EF4-FFF2-40B4-BE49-F238E27FC236}">
                <a16:creationId xmlns:a16="http://schemas.microsoft.com/office/drawing/2014/main" id="{D59496CA-CB75-0C49-9190-9CCBFCE71654}"/>
              </a:ext>
            </a:extLst>
          </p:cNvPr>
          <p:cNvPicPr>
            <a:picLocks noChangeAspect="1"/>
          </p:cNvPicPr>
          <p:nvPr/>
        </p:nvPicPr>
        <p:blipFill>
          <a:blip r:embed="rId8"/>
          <a:stretch>
            <a:fillRect/>
          </a:stretch>
        </p:blipFill>
        <p:spPr>
          <a:xfrm>
            <a:off x="2498131" y="1245878"/>
            <a:ext cx="2183122" cy="2183122"/>
          </a:xfrm>
          <a:prstGeom prst="rect">
            <a:avLst/>
          </a:prstGeom>
        </p:spPr>
      </p:pic>
      <p:pic>
        <p:nvPicPr>
          <p:cNvPr id="13" name="Picture 12" descr="A person writing on a piece of paper&#10;&#10;Description automatically generated">
            <a:extLst>
              <a:ext uri="{FF2B5EF4-FFF2-40B4-BE49-F238E27FC236}">
                <a16:creationId xmlns:a16="http://schemas.microsoft.com/office/drawing/2014/main" id="{A1F29A49-8185-B644-9843-1870F42B5417}"/>
              </a:ext>
            </a:extLst>
          </p:cNvPr>
          <p:cNvPicPr>
            <a:picLocks noChangeAspect="1"/>
          </p:cNvPicPr>
          <p:nvPr/>
        </p:nvPicPr>
        <p:blipFill>
          <a:blip r:embed="rId9"/>
          <a:stretch>
            <a:fillRect/>
          </a:stretch>
        </p:blipFill>
        <p:spPr>
          <a:xfrm>
            <a:off x="252919" y="150183"/>
            <a:ext cx="2704721" cy="1803147"/>
          </a:xfrm>
          <a:prstGeom prst="rect">
            <a:avLst/>
          </a:prstGeom>
        </p:spPr>
      </p:pic>
      <p:pic>
        <p:nvPicPr>
          <p:cNvPr id="16" name="Picture 15" descr="Text, letter&#10;&#10;Description automatically generated">
            <a:extLst>
              <a:ext uri="{FF2B5EF4-FFF2-40B4-BE49-F238E27FC236}">
                <a16:creationId xmlns:a16="http://schemas.microsoft.com/office/drawing/2014/main" id="{97E913C4-967A-9A4B-83A4-D9F98AF624AB}"/>
              </a:ext>
            </a:extLst>
          </p:cNvPr>
          <p:cNvPicPr>
            <a:picLocks noChangeAspect="1"/>
          </p:cNvPicPr>
          <p:nvPr/>
        </p:nvPicPr>
        <p:blipFill>
          <a:blip r:embed="rId10"/>
          <a:stretch>
            <a:fillRect/>
          </a:stretch>
        </p:blipFill>
        <p:spPr>
          <a:xfrm>
            <a:off x="2957641" y="3429000"/>
            <a:ext cx="2329672" cy="2919178"/>
          </a:xfrm>
          <a:prstGeom prst="rect">
            <a:avLst/>
          </a:prstGeom>
        </p:spPr>
      </p:pic>
      <p:sp>
        <p:nvSpPr>
          <p:cNvPr id="17" name="TextBox 16">
            <a:extLst>
              <a:ext uri="{FF2B5EF4-FFF2-40B4-BE49-F238E27FC236}">
                <a16:creationId xmlns:a16="http://schemas.microsoft.com/office/drawing/2014/main" id="{E7FC4290-F8AC-3F4D-801E-0F3A80F8DDC7}"/>
              </a:ext>
            </a:extLst>
          </p:cNvPr>
          <p:cNvSpPr txBox="1"/>
          <p:nvPr/>
        </p:nvSpPr>
        <p:spPr>
          <a:xfrm>
            <a:off x="3200401" y="6314413"/>
            <a:ext cx="15843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Read </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hlinkClick r:id="rId11">
                  <a:extLst>
                    <a:ext uri="{A12FA001-AC4F-418D-AE19-62706E023703}">
                      <ahyp:hlinkClr xmlns:ahyp="http://schemas.microsoft.com/office/drawing/2018/hyperlinkcolor" val="tx"/>
                    </a:ext>
                  </a:extLst>
                </a:hlinkClick>
              </a:rPr>
              <a:t>here</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a:t>
            </a:r>
          </a:p>
        </p:txBody>
      </p:sp>
    </p:spTree>
    <p:extLst>
      <p:ext uri="{BB962C8B-B14F-4D97-AF65-F5344CB8AC3E}">
        <p14:creationId xmlns:p14="http://schemas.microsoft.com/office/powerpoint/2010/main" val="2305197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2F32-009B-474D-9BBA-BA214CFC693B}"/>
              </a:ext>
            </a:extLst>
          </p:cNvPr>
          <p:cNvSpPr>
            <a:spLocks noGrp="1"/>
          </p:cNvSpPr>
          <p:nvPr>
            <p:ph type="title"/>
          </p:nvPr>
        </p:nvSpPr>
        <p:spPr>
          <a:xfrm>
            <a:off x="153166" y="1128408"/>
            <a:ext cx="3205176" cy="2604143"/>
          </a:xfrm>
        </p:spPr>
        <p:txBody>
          <a:bodyPr>
            <a:normAutofit/>
          </a:bodyPr>
          <a:lstStyle/>
          <a:p>
            <a:r>
              <a:rPr lang="en-US" b="1" dirty="0">
                <a:solidFill>
                  <a:schemeClr val="bg1"/>
                </a:solidFill>
              </a:rPr>
              <a:t>Key Components of PR Model</a:t>
            </a:r>
          </a:p>
        </p:txBody>
      </p:sp>
      <p:graphicFrame>
        <p:nvGraphicFramePr>
          <p:cNvPr id="8" name="Content Placeholder 7">
            <a:extLst>
              <a:ext uri="{FF2B5EF4-FFF2-40B4-BE49-F238E27FC236}">
                <a16:creationId xmlns:a16="http://schemas.microsoft.com/office/drawing/2014/main" id="{E89D1D4C-A5B3-BF49-9EBD-331732C75B0D}"/>
              </a:ext>
            </a:extLst>
          </p:cNvPr>
          <p:cNvGraphicFramePr>
            <a:graphicFrameLocks noGrp="1"/>
          </p:cNvGraphicFramePr>
          <p:nvPr>
            <p:ph idx="1"/>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Green Leaf Icon Vector Illustration Stock Vector - Illustration of black,  vector: 181307685">
            <a:extLst>
              <a:ext uri="{FF2B5EF4-FFF2-40B4-BE49-F238E27FC236}">
                <a16:creationId xmlns:a16="http://schemas.microsoft.com/office/drawing/2014/main" id="{F55EC133-07D6-9D4B-83D3-3E48E29751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6288" y="1385108"/>
            <a:ext cx="609946" cy="6099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946 Trusted Partner Icon Stock Photos, Pictures &amp;amp; Royalty-Free Images -  iStock">
            <a:extLst>
              <a:ext uri="{FF2B5EF4-FFF2-40B4-BE49-F238E27FC236}">
                <a16:creationId xmlns:a16="http://schemas.microsoft.com/office/drawing/2014/main" id="{E84FEE76-8021-A843-A60F-69F23B2BD7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31970" y="1405891"/>
            <a:ext cx="589164" cy="5891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4437C5A-34DA-FF4C-BBB8-CAE6FA4D04D2}"/>
              </a:ext>
            </a:extLst>
          </p:cNvPr>
          <p:cNvPicPr>
            <a:picLocks noChangeAspect="1"/>
          </p:cNvPicPr>
          <p:nvPr/>
        </p:nvPicPr>
        <p:blipFill>
          <a:blip r:embed="rId9"/>
          <a:stretch>
            <a:fillRect/>
          </a:stretch>
        </p:blipFill>
        <p:spPr>
          <a:xfrm>
            <a:off x="881149" y="3393868"/>
            <a:ext cx="2477193" cy="3064569"/>
          </a:xfrm>
          <a:prstGeom prst="rect">
            <a:avLst/>
          </a:prstGeom>
        </p:spPr>
      </p:pic>
      <p:sp>
        <p:nvSpPr>
          <p:cNvPr id="5" name="TextBox 4">
            <a:extLst>
              <a:ext uri="{FF2B5EF4-FFF2-40B4-BE49-F238E27FC236}">
                <a16:creationId xmlns:a16="http://schemas.microsoft.com/office/drawing/2014/main" id="{C4464713-18C1-1548-AD5F-DAA50BBC2EBB}"/>
              </a:ext>
            </a:extLst>
          </p:cNvPr>
          <p:cNvSpPr txBox="1"/>
          <p:nvPr/>
        </p:nvSpPr>
        <p:spPr>
          <a:xfrm>
            <a:off x="1439601" y="6458437"/>
            <a:ext cx="19187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Read </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hlinkClick r:id="rId10">
                  <a:extLst>
                    <a:ext uri="{A12FA001-AC4F-418D-AE19-62706E023703}">
                      <ahyp:hlinkClr xmlns:ahyp="http://schemas.microsoft.com/office/drawing/2018/hyperlinkcolor" val="tx"/>
                    </a:ext>
                  </a:extLst>
                </a:hlinkClick>
              </a:rPr>
              <a:t>here</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52995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6574-7586-704F-9CA0-AFF2F7042716}"/>
              </a:ext>
            </a:extLst>
          </p:cNvPr>
          <p:cNvSpPr>
            <a:spLocks noGrp="1"/>
          </p:cNvSpPr>
          <p:nvPr>
            <p:ph type="title"/>
          </p:nvPr>
        </p:nvSpPr>
        <p:spPr>
          <a:xfrm>
            <a:off x="252919" y="1123837"/>
            <a:ext cx="2947482" cy="1776309"/>
          </a:xfrm>
        </p:spPr>
        <p:txBody>
          <a:bodyPr/>
          <a:lstStyle/>
          <a:p>
            <a:r>
              <a:rPr lang="en-US" b="1" dirty="0"/>
              <a:t>Contact us!</a:t>
            </a:r>
          </a:p>
        </p:txBody>
      </p:sp>
      <p:pic>
        <p:nvPicPr>
          <p:cNvPr id="4" name="Picture 3" descr="Graphical user interface&#10;&#10;Description automatically generated">
            <a:extLst>
              <a:ext uri="{FF2B5EF4-FFF2-40B4-BE49-F238E27FC236}">
                <a16:creationId xmlns:a16="http://schemas.microsoft.com/office/drawing/2014/main" id="{F289D156-DF17-FF49-8212-A3F821C8703F}"/>
              </a:ext>
            </a:extLst>
          </p:cNvPr>
          <p:cNvPicPr>
            <a:picLocks noChangeAspect="1"/>
          </p:cNvPicPr>
          <p:nvPr/>
        </p:nvPicPr>
        <p:blipFill>
          <a:blip r:embed="rId2"/>
          <a:stretch>
            <a:fillRect/>
          </a:stretch>
        </p:blipFill>
        <p:spPr>
          <a:xfrm>
            <a:off x="7584455" y="2251003"/>
            <a:ext cx="2328049" cy="2830799"/>
          </a:xfrm>
          <a:prstGeom prst="rect">
            <a:avLst/>
          </a:prstGeom>
        </p:spPr>
      </p:pic>
      <p:sp>
        <p:nvSpPr>
          <p:cNvPr id="5" name="TextBox 4">
            <a:extLst>
              <a:ext uri="{FF2B5EF4-FFF2-40B4-BE49-F238E27FC236}">
                <a16:creationId xmlns:a16="http://schemas.microsoft.com/office/drawing/2014/main" id="{E1AF4CCD-87DD-3A49-9870-DF4D948947F5}"/>
              </a:ext>
            </a:extLst>
          </p:cNvPr>
          <p:cNvSpPr txBox="1"/>
          <p:nvPr/>
        </p:nvSpPr>
        <p:spPr>
          <a:xfrm>
            <a:off x="7987600" y="5214961"/>
            <a:ext cx="16256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Read </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hlinkClick r:id="rId3">
                  <a:extLst>
                    <a:ext uri="{A12FA001-AC4F-418D-AE19-62706E023703}">
                      <ahyp:hlinkClr xmlns:ahyp="http://schemas.microsoft.com/office/drawing/2018/hyperlinkcolor" val="tx"/>
                    </a:ext>
                  </a:extLst>
                </a:hlinkClick>
              </a:rPr>
              <a:t>here</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6" name="Content Placeholder 13" descr="Graphical user interface, website&#10;&#10;Description automatically generated">
            <a:extLst>
              <a:ext uri="{FF2B5EF4-FFF2-40B4-BE49-F238E27FC236}">
                <a16:creationId xmlns:a16="http://schemas.microsoft.com/office/drawing/2014/main" id="{DBA9E9A5-6097-8340-8C9B-C60C2A8BDAD5}"/>
              </a:ext>
            </a:extLst>
          </p:cNvPr>
          <p:cNvPicPr>
            <a:picLocks noGrp="1" noChangeAspect="1"/>
          </p:cNvPicPr>
          <p:nvPr>
            <p:ph idx="1"/>
          </p:nvPr>
        </p:nvPicPr>
        <p:blipFill>
          <a:blip r:embed="rId4"/>
          <a:stretch>
            <a:fillRect/>
          </a:stretch>
        </p:blipFill>
        <p:spPr>
          <a:xfrm>
            <a:off x="9653506" y="167282"/>
            <a:ext cx="2285575" cy="3395078"/>
          </a:xfrm>
        </p:spPr>
      </p:pic>
      <p:sp>
        <p:nvSpPr>
          <p:cNvPr id="7" name="TextBox 6">
            <a:extLst>
              <a:ext uri="{FF2B5EF4-FFF2-40B4-BE49-F238E27FC236}">
                <a16:creationId xmlns:a16="http://schemas.microsoft.com/office/drawing/2014/main" id="{61EF7E0C-6092-2F48-8794-24641B147634}"/>
              </a:ext>
            </a:extLst>
          </p:cNvPr>
          <p:cNvSpPr txBox="1"/>
          <p:nvPr/>
        </p:nvSpPr>
        <p:spPr>
          <a:xfrm>
            <a:off x="10035812" y="3757103"/>
            <a:ext cx="1209368" cy="376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Read </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hlinkClick r:id="rId5">
                  <a:extLst>
                    <a:ext uri="{A12FA001-AC4F-418D-AE19-62706E023703}">
                      <ahyp:hlinkClr xmlns:ahyp="http://schemas.microsoft.com/office/drawing/2018/hyperlinkcolor" val="tx"/>
                    </a:ext>
                  </a:extLst>
                </a:hlinkClick>
              </a:rPr>
              <a:t>here</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8" name="TextBox 2">
            <a:extLst>
              <a:ext uri="{FF2B5EF4-FFF2-40B4-BE49-F238E27FC236}">
                <a16:creationId xmlns:a16="http://schemas.microsoft.com/office/drawing/2014/main" id="{F2113179-C872-BB4A-9D3B-F21D7A79219A}"/>
              </a:ext>
            </a:extLst>
          </p:cNvPr>
          <p:cNvSpPr txBox="1"/>
          <p:nvPr/>
        </p:nvSpPr>
        <p:spPr>
          <a:xfrm>
            <a:off x="3566113" y="31716"/>
            <a:ext cx="4808464" cy="6498574"/>
          </a:xfrm>
          <a:prstGeom prst="rect">
            <a:avLst/>
          </a:prstGeom>
        </p:spPr>
        <p:txBody>
          <a:bodyPr wrap="square" lIns="0" tIns="0" rIns="0" bIns="0" rtlCol="0" anchor="t">
            <a:spAutoFit/>
          </a:bodyPr>
          <a:lstStyle/>
          <a:p>
            <a:pPr marL="0" marR="0" lvl="0" indent="0" algn="ctr" defTabSz="457200" rtl="0" eaLnBrk="1" fontAlgn="auto" latinLnBrk="0" hangingPunct="1">
              <a:lnSpc>
                <a:spcPts val="3599"/>
              </a:lnSpc>
              <a:spcBef>
                <a:spcPct val="0"/>
              </a:spcBef>
              <a:spcAft>
                <a:spcPts val="0"/>
              </a:spcAft>
              <a:buClrTx/>
              <a:buSzTx/>
              <a:buFontTx/>
              <a:buNone/>
              <a:tabLst/>
              <a:defRPr/>
            </a:pPr>
            <a:endParaRPr kumimoji="0" sz="1050" b="0"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ts val="4299"/>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Halant Medium Bold"/>
                <a:ea typeface="+mn-ea"/>
                <a:cs typeface="+mn-cs"/>
              </a:rPr>
              <a:t>Dr. Rajesh Tandon and Dr. Budd Hall</a:t>
            </a:r>
          </a:p>
          <a:p>
            <a:pPr marL="0" marR="0" lvl="0" indent="0" algn="ctr" defTabSz="457200" rtl="0" eaLnBrk="1" fontAlgn="auto" latinLnBrk="0" hangingPunct="1">
              <a:lnSpc>
                <a:spcPts val="3599"/>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Halant Medium Bold"/>
              <a:ea typeface="+mn-ea"/>
              <a:cs typeface="+mn-cs"/>
            </a:endParaRPr>
          </a:p>
          <a:p>
            <a:pPr marL="0" marR="0" lvl="0" indent="0" algn="ctr" defTabSz="457200" rtl="0" eaLnBrk="1" fontAlgn="auto" latinLnBrk="0" hangingPunct="1">
              <a:lnSpc>
                <a:spcPts val="3599"/>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Halant Medium Bold"/>
                <a:ea typeface="+mn-ea"/>
                <a:cs typeface="+mn-cs"/>
              </a:rPr>
              <a:t>@</a:t>
            </a:r>
            <a:r>
              <a:rPr kumimoji="0" lang="en-US" sz="1800" b="0" i="0" u="none" strike="noStrike" kern="1200" cap="none" spc="0" normalizeH="0" baseline="0" noProof="0" dirty="0" err="1">
                <a:ln>
                  <a:noFill/>
                </a:ln>
                <a:solidFill>
                  <a:srgbClr val="0070C0"/>
                </a:solidFill>
                <a:effectLst/>
                <a:uLnTx/>
                <a:uFillTx/>
                <a:latin typeface="Halant Medium Bold"/>
                <a:ea typeface="+mn-ea"/>
                <a:cs typeface="+mn-cs"/>
              </a:rPr>
              <a:t>RTandon_PRIA</a:t>
            </a:r>
            <a:r>
              <a:rPr kumimoji="0" lang="en-US" sz="1800" b="0" i="0" u="none" strike="noStrike" kern="1200" cap="none" spc="0" normalizeH="0" baseline="0" noProof="0" dirty="0">
                <a:ln>
                  <a:noFill/>
                </a:ln>
                <a:solidFill>
                  <a:srgbClr val="0070C0"/>
                </a:solidFill>
                <a:effectLst/>
                <a:uLnTx/>
                <a:uFillTx/>
                <a:latin typeface="Halant Medium Bold"/>
                <a:ea typeface="+mn-ea"/>
                <a:cs typeface="+mn-cs"/>
              </a:rPr>
              <a:t>       @</a:t>
            </a:r>
            <a:r>
              <a:rPr kumimoji="0" lang="en-US" sz="1800" b="0" i="0" u="none" strike="noStrike" kern="1200" cap="none" spc="0" normalizeH="0" baseline="0" noProof="0" dirty="0" err="1">
                <a:ln>
                  <a:noFill/>
                </a:ln>
                <a:solidFill>
                  <a:srgbClr val="0070C0"/>
                </a:solidFill>
                <a:effectLst/>
                <a:uLnTx/>
                <a:uFillTx/>
                <a:latin typeface="Halant Medium Bold"/>
                <a:ea typeface="+mn-ea"/>
                <a:cs typeface="+mn-cs"/>
              </a:rPr>
              <a:t>buddhall</a:t>
            </a:r>
            <a:endParaRPr kumimoji="0" lang="en-US" sz="1800" b="0" i="0" u="none" strike="noStrike" kern="1200" cap="none" spc="0" normalizeH="0" baseline="0" noProof="0" dirty="0">
              <a:ln>
                <a:noFill/>
              </a:ln>
              <a:solidFill>
                <a:srgbClr val="0070C0"/>
              </a:solidFill>
              <a:effectLst/>
              <a:uLnTx/>
              <a:uFillTx/>
              <a:latin typeface="Halant Medium Bold"/>
              <a:ea typeface="+mn-ea"/>
              <a:cs typeface="+mn-cs"/>
            </a:endParaRPr>
          </a:p>
          <a:p>
            <a:pPr marL="0" marR="0" lvl="0" indent="0" algn="ctr" defTabSz="457200" rtl="0" eaLnBrk="1" fontAlgn="auto" latinLnBrk="0" hangingPunct="1">
              <a:lnSpc>
                <a:spcPts val="3599"/>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Halant Medium Bold"/>
              <a:ea typeface="+mn-ea"/>
              <a:cs typeface="+mn-cs"/>
            </a:endParaRPr>
          </a:p>
          <a:p>
            <a:pPr marL="0" marR="0" lvl="0" indent="0" algn="ctr" defTabSz="457200" rtl="0" eaLnBrk="1" fontAlgn="auto" latinLnBrk="0" hangingPunct="1">
              <a:lnSpc>
                <a:spcPts val="3599"/>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Halant Medium Bold"/>
                <a:ea typeface="+mn-ea"/>
                <a:cs typeface="+mn-cs"/>
              </a:rPr>
              <a:t>@</a:t>
            </a:r>
            <a:r>
              <a:rPr kumimoji="0" lang="en-US" sz="1800" b="0" i="0" u="none" strike="noStrike" kern="1200" cap="none" spc="0" normalizeH="0" baseline="0" noProof="0" dirty="0" err="1">
                <a:ln>
                  <a:noFill/>
                </a:ln>
                <a:solidFill>
                  <a:srgbClr val="0070C0"/>
                </a:solidFill>
                <a:effectLst/>
                <a:uLnTx/>
                <a:uFillTx/>
                <a:latin typeface="Halant Medium Bold"/>
                <a:ea typeface="+mn-ea"/>
                <a:cs typeface="+mn-cs"/>
              </a:rPr>
              <a:t>UNESCOchairCBR</a:t>
            </a:r>
            <a:endParaRPr kumimoji="0" lang="en-US" sz="1800" b="0" i="0" u="none" strike="noStrike" kern="1200" cap="none" spc="0" normalizeH="0" baseline="0" noProof="0" dirty="0">
              <a:ln>
                <a:noFill/>
              </a:ln>
              <a:solidFill>
                <a:srgbClr val="0070C0"/>
              </a:solidFill>
              <a:effectLst/>
              <a:uLnTx/>
              <a:uFillTx/>
              <a:latin typeface="Halant Medium Bold"/>
              <a:ea typeface="+mn-ea"/>
              <a:cs typeface="+mn-cs"/>
            </a:endParaRPr>
          </a:p>
          <a:p>
            <a:pPr marL="0" marR="0" lvl="0" indent="0" algn="ctr" defTabSz="457200" rtl="0" eaLnBrk="1" fontAlgn="auto" latinLnBrk="0" hangingPunct="1">
              <a:lnSpc>
                <a:spcPts val="3599"/>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Halant Medium Bold"/>
              <a:ea typeface="+mn-ea"/>
              <a:cs typeface="+mn-cs"/>
            </a:endParaRPr>
          </a:p>
          <a:p>
            <a:pPr marL="0" marR="0" lvl="0" indent="0" algn="ctr" defTabSz="457200" rtl="0" eaLnBrk="1" fontAlgn="auto" latinLnBrk="0" hangingPunct="1">
              <a:lnSpc>
                <a:spcPts val="3599"/>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Halant Medium Bold"/>
                <a:ea typeface="+mn-ea"/>
                <a:cs typeface="+mn-cs"/>
              </a:rPr>
              <a:t>@</a:t>
            </a:r>
            <a:r>
              <a:rPr kumimoji="0" lang="en-US" sz="1800" b="0" i="0" u="none" strike="noStrike" kern="1200" cap="none" spc="0" normalizeH="0" baseline="0" noProof="0" dirty="0" err="1">
                <a:ln>
                  <a:noFill/>
                </a:ln>
                <a:solidFill>
                  <a:srgbClr val="0070C0"/>
                </a:solidFill>
                <a:effectLst/>
                <a:uLnTx/>
                <a:uFillTx/>
                <a:latin typeface="Halant Medium Bold"/>
                <a:ea typeface="+mn-ea"/>
                <a:cs typeface="+mn-cs"/>
              </a:rPr>
              <a:t>UNESCOChairCBR</a:t>
            </a:r>
            <a:endParaRPr kumimoji="0" lang="en-US" sz="1800" b="0" i="0" u="none" strike="noStrike" kern="1200" cap="none" spc="0" normalizeH="0" baseline="0" noProof="0" dirty="0">
              <a:ln>
                <a:noFill/>
              </a:ln>
              <a:solidFill>
                <a:srgbClr val="0070C0"/>
              </a:solidFill>
              <a:effectLst/>
              <a:uLnTx/>
              <a:uFillTx/>
              <a:latin typeface="Halant Medium Bold"/>
              <a:ea typeface="+mn-ea"/>
              <a:cs typeface="+mn-cs"/>
            </a:endParaRPr>
          </a:p>
          <a:p>
            <a:pPr marL="0" marR="0" lvl="0" indent="0" algn="ctr" defTabSz="457200" rtl="0" eaLnBrk="1" fontAlgn="auto" latinLnBrk="0" hangingPunct="1">
              <a:lnSpc>
                <a:spcPts val="3599"/>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Halant Medium Bold"/>
              <a:ea typeface="+mn-ea"/>
              <a:cs typeface="+mn-cs"/>
            </a:endParaRPr>
          </a:p>
          <a:p>
            <a:pPr marL="0" marR="0" lvl="0" indent="0" algn="ctr" defTabSz="457200" rtl="0" eaLnBrk="1" fontAlgn="auto" latinLnBrk="0" hangingPunct="1">
              <a:lnSpc>
                <a:spcPts val="3599"/>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Halant Medium Bold"/>
                <a:ea typeface="+mn-ea"/>
                <a:cs typeface="+mn-cs"/>
              </a:rPr>
              <a:t>Email:</a:t>
            </a:r>
          </a:p>
          <a:p>
            <a:pPr marL="0" marR="0" lvl="0" indent="0" algn="ctr" defTabSz="457200" rtl="0" eaLnBrk="1" fontAlgn="auto" latinLnBrk="0" hangingPunct="1">
              <a:lnSpc>
                <a:spcPts val="3599"/>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solidFill>
                <a:effectLst/>
                <a:uLnTx/>
                <a:uFillTx/>
                <a:latin typeface="Halant Medium Bold"/>
                <a:ea typeface="+mn-ea"/>
                <a:cs typeface="+mn-cs"/>
              </a:rPr>
              <a:t>rajesh.tandon@pria.org</a:t>
            </a:r>
            <a:r>
              <a:rPr kumimoji="0" lang="en-US" sz="1800" b="0" i="0" u="none" strike="noStrike" kern="1200" cap="none" spc="0" normalizeH="0" baseline="0" noProof="0" dirty="0">
                <a:ln>
                  <a:noFill/>
                </a:ln>
                <a:solidFill>
                  <a:srgbClr val="0070C0"/>
                </a:solidFill>
                <a:effectLst/>
                <a:uLnTx/>
                <a:uFillTx/>
                <a:latin typeface="Halant Medium Bold"/>
                <a:ea typeface="+mn-ea"/>
                <a:cs typeface="+mn-cs"/>
              </a:rPr>
              <a:t> </a:t>
            </a:r>
          </a:p>
          <a:p>
            <a:pPr marL="0" marR="0" lvl="0" indent="0" algn="ctr" defTabSz="457200" rtl="0" eaLnBrk="1" fontAlgn="auto" latinLnBrk="0" hangingPunct="1">
              <a:lnSpc>
                <a:spcPts val="3599"/>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solidFill>
                <a:effectLst/>
                <a:uLnTx/>
                <a:uFillTx/>
                <a:latin typeface="Halant Medium Bold"/>
                <a:ea typeface="+mn-ea"/>
                <a:cs typeface="+mn-cs"/>
              </a:rPr>
              <a:t>bhall@uvic.ca</a:t>
            </a:r>
            <a:r>
              <a:rPr kumimoji="0" lang="en-US" sz="1800" b="0" i="0" u="none" strike="noStrike" kern="1200" cap="none" spc="0" normalizeH="0" baseline="0" noProof="0" dirty="0">
                <a:ln>
                  <a:noFill/>
                </a:ln>
                <a:solidFill>
                  <a:srgbClr val="0070C0"/>
                </a:solidFill>
                <a:effectLst/>
                <a:uLnTx/>
                <a:uFillTx/>
                <a:latin typeface="Halant Medium Bold"/>
                <a:ea typeface="+mn-ea"/>
                <a:cs typeface="+mn-cs"/>
              </a:rPr>
              <a:t>  </a:t>
            </a:r>
          </a:p>
          <a:p>
            <a:pPr marL="0" marR="0" lvl="0" indent="0" algn="ctr" defTabSz="457200" rtl="0" eaLnBrk="1" fontAlgn="auto" latinLnBrk="0" hangingPunct="1">
              <a:lnSpc>
                <a:spcPts val="3599"/>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Halant Medium Bold"/>
                <a:ea typeface="+mn-ea"/>
                <a:cs typeface="+mn-cs"/>
              </a:rPr>
              <a:t>Websites:</a:t>
            </a:r>
          </a:p>
          <a:p>
            <a:pPr marL="0" marR="0" lvl="0" indent="0" algn="ctr" defTabSz="457200" rtl="0" eaLnBrk="1" fontAlgn="auto" latinLnBrk="0" hangingPunct="1">
              <a:lnSpc>
                <a:spcPts val="3599"/>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solidFill>
                <a:effectLst/>
                <a:uLnTx/>
                <a:uFillTx/>
                <a:latin typeface="Halant Medium Bold"/>
                <a:ea typeface="+mn-ea"/>
                <a:cs typeface="+mn-cs"/>
              </a:rPr>
              <a:t>www.pria.org</a:t>
            </a:r>
            <a:r>
              <a:rPr kumimoji="0" lang="en-US" sz="1800" b="0" i="0" u="none" strike="noStrike" kern="1200" cap="none" spc="0" normalizeH="0" baseline="0" noProof="0" dirty="0">
                <a:ln>
                  <a:noFill/>
                </a:ln>
                <a:solidFill>
                  <a:srgbClr val="0070C0"/>
                </a:solidFill>
                <a:effectLst/>
                <a:uLnTx/>
                <a:uFillTx/>
                <a:latin typeface="Halant Medium Bold"/>
                <a:ea typeface="+mn-ea"/>
                <a:cs typeface="+mn-cs"/>
              </a:rPr>
              <a:t>, </a:t>
            </a:r>
            <a:r>
              <a:rPr kumimoji="0" lang="en-US" sz="1800" b="0" i="0" u="none" strike="noStrike" kern="1200" cap="none" spc="0" normalizeH="0" baseline="0" noProof="0" dirty="0" err="1">
                <a:ln>
                  <a:noFill/>
                </a:ln>
                <a:solidFill>
                  <a:srgbClr val="0070C0"/>
                </a:solidFill>
                <a:effectLst/>
                <a:uLnTx/>
                <a:uFillTx/>
                <a:latin typeface="Halant Medium Bold"/>
                <a:ea typeface="+mn-ea"/>
                <a:cs typeface="+mn-cs"/>
              </a:rPr>
              <a:t>www.unescochair-cbrsr.org</a:t>
            </a:r>
            <a:endParaRPr kumimoji="0" lang="en-US" sz="1800" b="0" i="0" u="none" strike="noStrike" kern="1200" cap="none" spc="0" normalizeH="0" baseline="0" noProof="0" dirty="0">
              <a:ln>
                <a:noFill/>
              </a:ln>
              <a:solidFill>
                <a:srgbClr val="0070C0"/>
              </a:solidFill>
              <a:effectLst/>
              <a:uLnTx/>
              <a:uFillTx/>
              <a:latin typeface="Halant Medium Bold"/>
              <a:ea typeface="+mn-ea"/>
              <a:cs typeface="+mn-cs"/>
            </a:endParaRPr>
          </a:p>
        </p:txBody>
      </p:sp>
      <p:pic>
        <p:nvPicPr>
          <p:cNvPr id="13" name="Picture 3">
            <a:extLst>
              <a:ext uri="{FF2B5EF4-FFF2-40B4-BE49-F238E27FC236}">
                <a16:creationId xmlns:a16="http://schemas.microsoft.com/office/drawing/2014/main" id="{F569DC95-53D9-7E48-A393-0AF7F59A087B}"/>
              </a:ext>
            </a:extLst>
          </p:cNvPr>
          <p:cNvPicPr>
            <a:picLocks noChangeAspect="1"/>
          </p:cNvPicPr>
          <p:nvPr/>
        </p:nvPicPr>
        <p:blipFill>
          <a:blip r:embed="rId6"/>
          <a:srcRect/>
          <a:stretch>
            <a:fillRect/>
          </a:stretch>
        </p:blipFill>
        <p:spPr>
          <a:xfrm>
            <a:off x="1112254" y="2556555"/>
            <a:ext cx="687182" cy="687182"/>
          </a:xfrm>
          <a:prstGeom prst="rect">
            <a:avLst/>
          </a:prstGeom>
        </p:spPr>
      </p:pic>
      <p:pic>
        <p:nvPicPr>
          <p:cNvPr id="14" name="Picture 4">
            <a:extLst>
              <a:ext uri="{FF2B5EF4-FFF2-40B4-BE49-F238E27FC236}">
                <a16:creationId xmlns:a16="http://schemas.microsoft.com/office/drawing/2014/main" id="{D099D9A0-81EE-9646-8D8D-31F8960E6F50}"/>
              </a:ext>
            </a:extLst>
          </p:cNvPr>
          <p:cNvPicPr>
            <a:picLocks noChangeAspect="1"/>
          </p:cNvPicPr>
          <p:nvPr/>
        </p:nvPicPr>
        <p:blipFill>
          <a:blip r:embed="rId7"/>
          <a:srcRect/>
          <a:stretch>
            <a:fillRect/>
          </a:stretch>
        </p:blipFill>
        <p:spPr>
          <a:xfrm>
            <a:off x="1112255" y="3367184"/>
            <a:ext cx="692350" cy="687183"/>
          </a:xfrm>
          <a:prstGeom prst="rect">
            <a:avLst/>
          </a:prstGeom>
        </p:spPr>
      </p:pic>
      <p:pic>
        <p:nvPicPr>
          <p:cNvPr id="15" name="Picture 5">
            <a:extLst>
              <a:ext uri="{FF2B5EF4-FFF2-40B4-BE49-F238E27FC236}">
                <a16:creationId xmlns:a16="http://schemas.microsoft.com/office/drawing/2014/main" id="{59B885E0-7B09-E041-BC02-08D7B94E4E2A}"/>
              </a:ext>
            </a:extLst>
          </p:cNvPr>
          <p:cNvPicPr>
            <a:picLocks noChangeAspect="1"/>
          </p:cNvPicPr>
          <p:nvPr/>
        </p:nvPicPr>
        <p:blipFill>
          <a:blip r:embed="rId8"/>
          <a:srcRect/>
          <a:stretch>
            <a:fillRect/>
          </a:stretch>
        </p:blipFill>
        <p:spPr>
          <a:xfrm>
            <a:off x="1112254" y="4177814"/>
            <a:ext cx="687182" cy="687182"/>
          </a:xfrm>
          <a:prstGeom prst="rect">
            <a:avLst/>
          </a:prstGeom>
        </p:spPr>
      </p:pic>
      <p:pic>
        <p:nvPicPr>
          <p:cNvPr id="9" name="Picture 8" descr="Text, letter&#10;&#10;Description automatically generated">
            <a:extLst>
              <a:ext uri="{FF2B5EF4-FFF2-40B4-BE49-F238E27FC236}">
                <a16:creationId xmlns:a16="http://schemas.microsoft.com/office/drawing/2014/main" id="{CA8DE3F6-04B0-0148-AB69-2C8625E35A17}"/>
              </a:ext>
            </a:extLst>
          </p:cNvPr>
          <p:cNvPicPr>
            <a:picLocks noChangeAspect="1"/>
          </p:cNvPicPr>
          <p:nvPr/>
        </p:nvPicPr>
        <p:blipFill>
          <a:blip r:embed="rId9"/>
          <a:stretch>
            <a:fillRect/>
          </a:stretch>
        </p:blipFill>
        <p:spPr>
          <a:xfrm>
            <a:off x="9653031" y="4328498"/>
            <a:ext cx="2356236" cy="3091589"/>
          </a:xfrm>
          <a:prstGeom prst="rect">
            <a:avLst/>
          </a:prstGeom>
        </p:spPr>
      </p:pic>
      <p:sp>
        <p:nvSpPr>
          <p:cNvPr id="10" name="TextBox 9">
            <a:extLst>
              <a:ext uri="{FF2B5EF4-FFF2-40B4-BE49-F238E27FC236}">
                <a16:creationId xmlns:a16="http://schemas.microsoft.com/office/drawing/2014/main" id="{6FCD3F12-F671-BC48-89BE-3570803C20B1}"/>
              </a:ext>
            </a:extLst>
          </p:cNvPr>
          <p:cNvSpPr txBox="1"/>
          <p:nvPr/>
        </p:nvSpPr>
        <p:spPr>
          <a:xfrm>
            <a:off x="8394492" y="6205928"/>
            <a:ext cx="12187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Read </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hlinkClick r:id="rId10">
                  <a:extLst>
                    <a:ext uri="{A12FA001-AC4F-418D-AE19-62706E023703}">
                      <ahyp:hlinkClr xmlns:ahyp="http://schemas.microsoft.com/office/drawing/2018/hyperlinkcolor" val="tx"/>
                    </a:ext>
                  </a:extLst>
                </a:hlinkClick>
              </a:rPr>
              <a:t>here</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186603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endParaRPr lang="nl-NL" sz="3600" b="1" dirty="0">
              <a:solidFill>
                <a:srgbClr val="820000"/>
              </a:solidFill>
              <a:latin typeface="Garamond" panose="02020404030301010803" pitchFamily="18" charset="0"/>
            </a:endParaRPr>
          </a:p>
          <a:p>
            <a:pPr algn="ctr">
              <a:spcAft>
                <a:spcPts val="1800"/>
              </a:spcAft>
            </a:pPr>
            <a:r>
              <a:rPr lang="nl-NL" sz="3300" b="1" dirty="0">
                <a:solidFill>
                  <a:srgbClr val="820000"/>
                </a:solidFill>
                <a:latin typeface="Garamond" panose="02020404030301010803" pitchFamily="18" charset="0"/>
              </a:rPr>
              <a:t>Geoff Mulgan</a:t>
            </a:r>
          </a:p>
          <a:p>
            <a:pPr algn="ctr">
              <a:lnSpc>
                <a:spcPct val="134000"/>
              </a:lnSpc>
              <a:spcAft>
                <a:spcPts val="600"/>
              </a:spcAft>
            </a:pPr>
            <a:r>
              <a:rPr lang="en-US" sz="2500" i="1" dirty="0">
                <a:latin typeface="Garamond" panose="02020404030301010803" pitchFamily="18" charset="0"/>
              </a:rPr>
              <a:t>Professor of Collective Intelligence, Public Policy </a:t>
            </a:r>
          </a:p>
          <a:p>
            <a:pPr algn="ctr">
              <a:lnSpc>
                <a:spcPct val="134000"/>
              </a:lnSpc>
              <a:spcAft>
                <a:spcPts val="600"/>
              </a:spcAft>
            </a:pPr>
            <a:r>
              <a:rPr lang="en-US" sz="2500" i="1" dirty="0">
                <a:latin typeface="Garamond" panose="02020404030301010803" pitchFamily="18" charset="0"/>
              </a:rPr>
              <a:t>and Social Innovation at University College London, UK</a:t>
            </a:r>
          </a:p>
          <a:p>
            <a:pPr algn="ctr">
              <a:lnSpc>
                <a:spcPct val="134000"/>
              </a:lnSpc>
              <a:spcAft>
                <a:spcPts val="600"/>
              </a:spcAft>
            </a:pP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1740108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A974B1-F8B5-4A32-BD8E-5B76E4265F4C}"/>
              </a:ext>
            </a:extLst>
          </p:cNvPr>
          <p:cNvSpPr txBox="1">
            <a:spLocks/>
          </p:cNvSpPr>
          <p:nvPr/>
        </p:nvSpPr>
        <p:spPr>
          <a:xfrm>
            <a:off x="1631504" y="3212976"/>
            <a:ext cx="5400600" cy="914400"/>
          </a:xfrm>
          <a:prstGeom prst="rect">
            <a:avLst/>
          </a:prstGeom>
        </p:spPr>
        <p:txBody>
          <a:bodyPr/>
          <a:lst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Bookman Old Style" pitchFamily="18" charset="0"/>
              </a:defRPr>
            </a:lvl2pPr>
            <a:lvl3pPr algn="l" rtl="0" fontAlgn="base">
              <a:spcBef>
                <a:spcPct val="0"/>
              </a:spcBef>
              <a:spcAft>
                <a:spcPct val="0"/>
              </a:spcAft>
              <a:defRPr sz="3200">
                <a:solidFill>
                  <a:schemeClr val="tx2"/>
                </a:solidFill>
                <a:latin typeface="Bookman Old Style" pitchFamily="18" charset="0"/>
              </a:defRPr>
            </a:lvl3pPr>
            <a:lvl4pPr algn="l" rtl="0" fontAlgn="base">
              <a:spcBef>
                <a:spcPct val="0"/>
              </a:spcBef>
              <a:spcAft>
                <a:spcPct val="0"/>
              </a:spcAft>
              <a:defRPr sz="3200">
                <a:solidFill>
                  <a:schemeClr val="tx2"/>
                </a:solidFill>
                <a:latin typeface="Bookman Old Style" pitchFamily="18" charset="0"/>
              </a:defRPr>
            </a:lvl4pPr>
            <a:lvl5pPr algn="l" rtl="0" fontAlgn="base">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a:lstStyle>
          <a:p>
            <a:endParaRPr lang="en-GB" sz="2800" b="1" dirty="0">
              <a:solidFill>
                <a:prstClr val="white"/>
              </a:solidFill>
              <a:latin typeface="Bookman Old Style"/>
            </a:endParaRPr>
          </a:p>
          <a:p>
            <a:r>
              <a:rPr lang="en-GB" sz="4400" b="1" dirty="0">
                <a:solidFill>
                  <a:prstClr val="white"/>
                </a:solidFill>
                <a:latin typeface="Bookman Old Style"/>
              </a:rPr>
              <a:t>Professor </a:t>
            </a:r>
          </a:p>
          <a:p>
            <a:r>
              <a:rPr lang="en-GB" sz="4400" b="1" dirty="0">
                <a:solidFill>
                  <a:prstClr val="white"/>
                </a:solidFill>
                <a:latin typeface="Bookman Old Style"/>
              </a:rPr>
              <a:t>Sir Geoff Mulgan, UCL</a:t>
            </a:r>
          </a:p>
        </p:txBody>
      </p:sp>
      <p:pic>
        <p:nvPicPr>
          <p:cNvPr id="6" name="Picture 5" descr="UCL STEaPP Hot Topics: Bioenergy, carbon capture and storage">
            <a:extLst>
              <a:ext uri="{FF2B5EF4-FFF2-40B4-BE49-F238E27FC236}">
                <a16:creationId xmlns:a16="http://schemas.microsoft.com/office/drawing/2014/main" id="{037622B0-2F9D-4C81-8B17-F212400289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55" t="26396" r="24440" b="27357"/>
          <a:stretch/>
        </p:blipFill>
        <p:spPr bwMode="auto">
          <a:xfrm>
            <a:off x="7882815" y="3891014"/>
            <a:ext cx="2877718" cy="14822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A594A7-0117-4900-A452-8F81DD8440C4}"/>
              </a:ext>
            </a:extLst>
          </p:cNvPr>
          <p:cNvPicPr>
            <a:picLocks noChangeAspect="1"/>
          </p:cNvPicPr>
          <p:nvPr/>
        </p:nvPicPr>
        <p:blipFill>
          <a:blip r:embed="rId3"/>
          <a:stretch>
            <a:fillRect/>
          </a:stretch>
        </p:blipFill>
        <p:spPr>
          <a:xfrm>
            <a:off x="1415045" y="260648"/>
            <a:ext cx="9345488" cy="2168594"/>
          </a:xfrm>
          <a:prstGeom prst="rect">
            <a:avLst/>
          </a:prstGeom>
        </p:spPr>
      </p:pic>
    </p:spTree>
    <p:extLst>
      <p:ext uri="{BB962C8B-B14F-4D97-AF65-F5344CB8AC3E}">
        <p14:creationId xmlns:p14="http://schemas.microsoft.com/office/powerpoint/2010/main" val="3109238598"/>
      </p:ext>
    </p:extLst>
  </p:cSld>
  <p:clrMapOvr>
    <a:masterClrMapping/>
  </p:clrMapOvr>
  <p:transition spd="slow">
    <p:dissolv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Gill Sans MT"/>
            </a:endParaRPr>
          </a:p>
        </p:txBody>
      </p:sp>
      <p:pic>
        <p:nvPicPr>
          <p:cNvPr id="5" name="Picture 4">
            <a:extLst>
              <a:ext uri="{FF2B5EF4-FFF2-40B4-BE49-F238E27FC236}">
                <a16:creationId xmlns:a16="http://schemas.microsoft.com/office/drawing/2014/main" id="{644C32C6-57DC-4193-880C-5E059A66978E}"/>
              </a:ext>
            </a:extLst>
          </p:cNvPr>
          <p:cNvPicPr>
            <a:picLocks noChangeAspect="1"/>
          </p:cNvPicPr>
          <p:nvPr/>
        </p:nvPicPr>
        <p:blipFill rotWithShape="1">
          <a:blip r:embed="rId2"/>
          <a:srcRect l="9091" t="2876" r="-2" b="11038"/>
          <a:stretch/>
        </p:blipFill>
        <p:spPr>
          <a:xfrm>
            <a:off x="4005834" y="10"/>
            <a:ext cx="7043166"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3" y="0"/>
            <a:ext cx="7588105"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Gill Sans MT"/>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46720" y="412799"/>
            <a:ext cx="146304" cy="572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3836" y="4546920"/>
            <a:ext cx="323183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61A9A412-234A-4369-842C-507F500E7C72}"/>
              </a:ext>
            </a:extLst>
          </p:cNvPr>
          <p:cNvSpPr>
            <a:spLocks noGrp="1"/>
          </p:cNvSpPr>
          <p:nvPr>
            <p:ph type="sldNum" sz="quarter" idx="12"/>
          </p:nvPr>
        </p:nvSpPr>
        <p:spPr>
          <a:xfrm>
            <a:off x="8431790" y="6356351"/>
            <a:ext cx="2228850" cy="365125"/>
          </a:xfrm>
        </p:spPr>
        <p:txBody>
          <a:bodyPr vert="horz" lIns="91440" tIns="45720" rIns="91440" bIns="45720" rtlCol="0" anchor="ctr">
            <a:normAutofit/>
          </a:bodyPr>
          <a:lstStyle/>
          <a:p>
            <a:pPr algn="r">
              <a:spcAft>
                <a:spcPts val="600"/>
              </a:spcAft>
              <a:defRPr/>
            </a:pPr>
            <a:fld id="{1E9B874E-3C2F-454A-B26C-87E53D72AADF}" type="slidenum">
              <a:rPr lang="en-US" sz="1100">
                <a:solidFill>
                  <a:prstClr val="white"/>
                </a:solidFill>
                <a:latin typeface="Calibri" panose="020F0502020204030204"/>
              </a:rPr>
              <a:pPr algn="r">
                <a:spcAft>
                  <a:spcPts val="600"/>
                </a:spcAft>
                <a:defRPr/>
              </a:pPr>
              <a:t>45</a:t>
            </a:fld>
            <a:endParaRPr lang="en-US" sz="1100">
              <a:solidFill>
                <a:prstClr val="white"/>
              </a:solidFill>
              <a:latin typeface="Calibri" panose="020F0502020204030204"/>
            </a:endParaRPr>
          </a:p>
        </p:txBody>
      </p:sp>
      <p:sp>
        <p:nvSpPr>
          <p:cNvPr id="2" name="Title 1">
            <a:extLst>
              <a:ext uri="{FF2B5EF4-FFF2-40B4-BE49-F238E27FC236}">
                <a16:creationId xmlns:a16="http://schemas.microsoft.com/office/drawing/2014/main" id="{DEC6AC91-4102-417D-9F15-C2E9D6D37B98}"/>
              </a:ext>
            </a:extLst>
          </p:cNvPr>
          <p:cNvSpPr>
            <a:spLocks noGrp="1"/>
          </p:cNvSpPr>
          <p:nvPr>
            <p:ph type="title"/>
          </p:nvPr>
        </p:nvSpPr>
        <p:spPr>
          <a:xfrm>
            <a:off x="1520386" y="332657"/>
            <a:ext cx="4791639" cy="5899661"/>
          </a:xfrm>
          <a:solidFill>
            <a:schemeClr val="bg1"/>
          </a:solidFill>
        </p:spPr>
        <p:txBody>
          <a:bodyPr vert="horz" wrap="square" lIns="91440" tIns="45720" rIns="91440" bIns="45720" numCol="1" rtlCol="0" anchor="b" anchorCtr="0" compatLnSpc="1">
            <a:prstTxWarp prst="textNoShape">
              <a:avLst/>
            </a:prstTxWarp>
            <a:noAutofit/>
          </a:bodyPr>
          <a:lstStyle/>
          <a:p>
            <a:pPr>
              <a:lnSpc>
                <a:spcPct val="90000"/>
              </a:lnSpc>
            </a:pPr>
            <a:r>
              <a:rPr lang="en-US" sz="2800" b="1" dirty="0">
                <a:solidFill>
                  <a:schemeClr val="tx1"/>
                </a:solidFill>
              </a:rPr>
              <a:t>How to better align science with social priorities</a:t>
            </a:r>
            <a:br>
              <a:rPr lang="en-US" sz="2800" b="1" dirty="0">
                <a:solidFill>
                  <a:schemeClr val="tx1"/>
                </a:solidFill>
              </a:rPr>
            </a:br>
            <a:br>
              <a:rPr lang="en-US" sz="2800" b="1" dirty="0">
                <a:solidFill>
                  <a:schemeClr val="tx1"/>
                </a:solidFill>
              </a:rPr>
            </a:br>
            <a:r>
              <a:rPr lang="en-US" sz="2800" b="1" dirty="0">
                <a:solidFill>
                  <a:schemeClr val="tx1"/>
                </a:solidFill>
              </a:rPr>
              <a:t>How to </a:t>
            </a:r>
            <a:r>
              <a:rPr lang="en-US" sz="2800" b="1" dirty="0" err="1">
                <a:solidFill>
                  <a:schemeClr val="tx1"/>
                </a:solidFill>
              </a:rPr>
              <a:t>mobilise</a:t>
            </a:r>
            <a:r>
              <a:rPr lang="en-US" sz="2800" b="1" dirty="0">
                <a:solidFill>
                  <a:schemeClr val="tx1"/>
                </a:solidFill>
              </a:rPr>
              <a:t> knowledge to support decisions</a:t>
            </a:r>
            <a:br>
              <a:rPr lang="en-US" sz="2800" b="1" dirty="0">
                <a:solidFill>
                  <a:schemeClr val="tx1"/>
                </a:solidFill>
              </a:rPr>
            </a:br>
            <a:br>
              <a:rPr lang="en-US" sz="2800" b="1" dirty="0">
                <a:solidFill>
                  <a:schemeClr val="tx1"/>
                </a:solidFill>
              </a:rPr>
            </a:br>
            <a:r>
              <a:rPr lang="en-US" sz="2800" b="1" dirty="0">
                <a:solidFill>
                  <a:schemeClr val="tx1"/>
                </a:solidFill>
              </a:rPr>
              <a:t>How to reorient social science to designs for the future</a:t>
            </a:r>
            <a:br>
              <a:rPr lang="en-US" sz="2800" b="1" dirty="0">
                <a:solidFill>
                  <a:schemeClr val="tx1"/>
                </a:solidFill>
              </a:rPr>
            </a:br>
            <a:endParaRPr lang="en-US" sz="2800" b="1" dirty="0">
              <a:solidFill>
                <a:schemeClr val="tx1"/>
              </a:solidFill>
            </a:endParaRPr>
          </a:p>
        </p:txBody>
      </p:sp>
    </p:spTree>
    <p:extLst>
      <p:ext uri="{BB962C8B-B14F-4D97-AF65-F5344CB8AC3E}">
        <p14:creationId xmlns:p14="http://schemas.microsoft.com/office/powerpoint/2010/main" val="4123655110"/>
      </p:ext>
    </p:extLst>
  </p:cSld>
  <p:clrMapOvr>
    <a:overrideClrMapping bg1="dk1" tx1="lt1" bg2="dk2" tx2="lt2" accent1="accent1" accent2="accent2" accent3="accent3" accent4="accent4" accent5="accent5" accent6="accent6" hlink="hlink" folHlink="folHlink"/>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9906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Gill Sans MT"/>
            </a:endParaRPr>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573" y="480060"/>
            <a:ext cx="9130855"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Gill Sans MT"/>
            </a:endParaRPr>
          </a:p>
        </p:txBody>
      </p:sp>
      <p:pic>
        <p:nvPicPr>
          <p:cNvPr id="5" name="Picture 4" descr="Logo, company name&#10;&#10;Description automatically generated">
            <a:extLst>
              <a:ext uri="{FF2B5EF4-FFF2-40B4-BE49-F238E27FC236}">
                <a16:creationId xmlns:a16="http://schemas.microsoft.com/office/drawing/2014/main" id="{7E52E439-AA43-48DB-B9ED-D36A952E2A24}"/>
              </a:ext>
            </a:extLst>
          </p:cNvPr>
          <p:cNvPicPr>
            <a:picLocks noChangeAspect="1"/>
          </p:cNvPicPr>
          <p:nvPr/>
        </p:nvPicPr>
        <p:blipFill rotWithShape="1">
          <a:blip r:embed="rId2"/>
          <a:srcRect t="14303" r="1" b="15781"/>
          <a:stretch/>
        </p:blipFill>
        <p:spPr>
          <a:xfrm>
            <a:off x="1665817" y="2737208"/>
            <a:ext cx="4301957" cy="1383582"/>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965"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Content Placeholder 10" descr="Chart, scatter chart&#10;&#10;Description automatically generated">
            <a:extLst>
              <a:ext uri="{FF2B5EF4-FFF2-40B4-BE49-F238E27FC236}">
                <a16:creationId xmlns:a16="http://schemas.microsoft.com/office/drawing/2014/main" id="{6EFF892D-0C56-47C6-90C2-E864D1C91957}"/>
              </a:ext>
            </a:extLst>
          </p:cNvPr>
          <p:cNvPicPr>
            <a:picLocks noChangeAspect="1"/>
          </p:cNvPicPr>
          <p:nvPr/>
        </p:nvPicPr>
        <p:blipFill>
          <a:blip r:embed="rId3"/>
          <a:stretch>
            <a:fillRect/>
          </a:stretch>
        </p:blipFill>
        <p:spPr>
          <a:xfrm>
            <a:off x="6224226" y="2090017"/>
            <a:ext cx="4301956" cy="2677967"/>
          </a:xfrm>
          <a:prstGeom prst="rect">
            <a:avLst/>
          </a:prstGeom>
        </p:spPr>
      </p:pic>
      <p:sp>
        <p:nvSpPr>
          <p:cNvPr id="4" name="Slide Number Placeholder 3">
            <a:extLst>
              <a:ext uri="{FF2B5EF4-FFF2-40B4-BE49-F238E27FC236}">
                <a16:creationId xmlns:a16="http://schemas.microsoft.com/office/drawing/2014/main" id="{89C3FDDE-B719-4B86-9080-179BD373B448}"/>
              </a:ext>
            </a:extLst>
          </p:cNvPr>
          <p:cNvSpPr>
            <a:spLocks noGrp="1"/>
          </p:cNvSpPr>
          <p:nvPr>
            <p:ph type="sldNum" sz="quarter" idx="12"/>
          </p:nvPr>
        </p:nvSpPr>
        <p:spPr>
          <a:xfrm>
            <a:off x="8139112" y="6356351"/>
            <a:ext cx="2228850" cy="365125"/>
          </a:xfrm>
        </p:spPr>
        <p:txBody>
          <a:bodyPr vert="horz" lIns="91440" tIns="45720" rIns="91440" bIns="45720" rtlCol="0" anchor="ctr">
            <a:normAutofit/>
          </a:bodyPr>
          <a:lstStyle/>
          <a:p>
            <a:pPr algn="r" fontAlgn="base">
              <a:spcBef>
                <a:spcPct val="0"/>
              </a:spcBef>
              <a:spcAft>
                <a:spcPts val="600"/>
              </a:spcAft>
              <a:defRPr/>
            </a:pPr>
            <a:fld id="{1E9B874E-3C2F-454A-B26C-87E53D72AADF}" type="slidenum">
              <a:rPr lang="en-US" sz="1200">
                <a:solidFill>
                  <a:prstClr val="black">
                    <a:tint val="75000"/>
                  </a:prstClr>
                </a:solidFill>
                <a:latin typeface="Gill Sans MT"/>
              </a:rPr>
              <a:pPr algn="r" fontAlgn="base">
                <a:spcBef>
                  <a:spcPct val="0"/>
                </a:spcBef>
                <a:spcAft>
                  <a:spcPts val="600"/>
                </a:spcAft>
                <a:defRPr/>
              </a:pPr>
              <a:t>46</a:t>
            </a:fld>
            <a:endParaRPr lang="en-US" sz="1200">
              <a:solidFill>
                <a:prstClr val="black">
                  <a:tint val="75000"/>
                </a:prstClr>
              </a:solidFill>
              <a:latin typeface="Gill Sans MT"/>
            </a:endParaRPr>
          </a:p>
        </p:txBody>
      </p:sp>
    </p:spTree>
    <p:extLst>
      <p:ext uri="{BB962C8B-B14F-4D97-AF65-F5344CB8AC3E}">
        <p14:creationId xmlns:p14="http://schemas.microsoft.com/office/powerpoint/2010/main" val="392222076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9108" y="178019"/>
            <a:ext cx="6855125" cy="5519332"/>
          </a:xfrm>
          <a:prstGeom prst="rect">
            <a:avLst/>
          </a:prstGeom>
          <a:noFill/>
        </p:spPr>
        <p:txBody>
          <a:bodyPr wrap="square" lIns="74295" tIns="37148" rIns="74295" bIns="37148" rtlCol="0" anchor="t">
            <a:spAutoFit/>
          </a:bodyPr>
          <a:lstStyle/>
          <a:p>
            <a:pPr fontAlgn="base">
              <a:lnSpc>
                <a:spcPct val="120000"/>
              </a:lnSpc>
              <a:spcBef>
                <a:spcPct val="0"/>
              </a:spcBef>
              <a:spcAft>
                <a:spcPts val="488"/>
              </a:spcAft>
            </a:pPr>
            <a:r>
              <a:rPr lang="en-US" dirty="0">
                <a:solidFill>
                  <a:prstClr val="black"/>
                </a:solidFill>
                <a:latin typeface="Arial"/>
                <a:cs typeface="Arial"/>
              </a:rPr>
              <a:t>​</a:t>
            </a:r>
            <a:r>
              <a:rPr lang="en-US" sz="2400" dirty="0">
                <a:solidFill>
                  <a:prstClr val="black"/>
                </a:solidFill>
                <a:latin typeface="Arial"/>
                <a:cs typeface="Arial"/>
              </a:rPr>
              <a:t>The</a:t>
            </a:r>
            <a:r>
              <a:rPr lang="en-US" sz="2400" b="1" dirty="0">
                <a:solidFill>
                  <a:prstClr val="black"/>
                </a:solidFill>
                <a:latin typeface="Arial"/>
                <a:cs typeface="Arial"/>
              </a:rPr>
              <a:t> International Public Policy Observatory </a:t>
            </a:r>
            <a:r>
              <a:rPr lang="en-US" sz="2400" dirty="0">
                <a:solidFill>
                  <a:prstClr val="black"/>
                </a:solidFill>
                <a:latin typeface="Arial"/>
                <a:cs typeface="Arial"/>
              </a:rPr>
              <a:t>helps governments to: ​</a:t>
            </a:r>
          </a:p>
          <a:p>
            <a:pPr fontAlgn="base">
              <a:lnSpc>
                <a:spcPct val="120000"/>
              </a:lnSpc>
              <a:spcBef>
                <a:spcPct val="0"/>
              </a:spcBef>
              <a:spcAft>
                <a:spcPts val="488"/>
              </a:spcAft>
            </a:pPr>
            <a:endParaRPr lang="en-US" sz="2400" dirty="0">
              <a:solidFill>
                <a:prstClr val="black"/>
              </a:solidFill>
              <a:latin typeface="Arial" pitchFamily="34" charset="0"/>
              <a:cs typeface="Calibri" panose="020F0502020204030204"/>
            </a:endParaRPr>
          </a:p>
          <a:p>
            <a:pPr marL="603647" lvl="1" indent="-232172" fontAlgn="base">
              <a:lnSpc>
                <a:spcPct val="120000"/>
              </a:lnSpc>
              <a:spcBef>
                <a:spcPct val="0"/>
              </a:spcBef>
              <a:spcAft>
                <a:spcPts val="325"/>
              </a:spcAft>
              <a:buFont typeface="Arial" panose="020B0604020202020204" pitchFamily="34" charset="0"/>
              <a:buChar char="•"/>
            </a:pPr>
            <a:r>
              <a:rPr lang="en-US" sz="2400" dirty="0">
                <a:solidFill>
                  <a:prstClr val="black"/>
                </a:solidFill>
                <a:latin typeface="Arial"/>
                <a:cs typeface="Arial"/>
              </a:rPr>
              <a:t>make </a:t>
            </a:r>
            <a:r>
              <a:rPr lang="en-US" sz="2400" b="1" dirty="0">
                <a:solidFill>
                  <a:prstClr val="black"/>
                </a:solidFill>
                <a:latin typeface="Arial"/>
                <a:cs typeface="Arial"/>
              </a:rPr>
              <a:t>better short- and longer-term policy decisions </a:t>
            </a:r>
            <a:r>
              <a:rPr lang="en-US" sz="2400" dirty="0">
                <a:solidFill>
                  <a:prstClr val="black"/>
                </a:solidFill>
                <a:latin typeface="Arial"/>
                <a:cs typeface="Arial"/>
              </a:rPr>
              <a:t>throughout the different stages of the COVID-19 crisis and recovery, drawing on global evidence and experience</a:t>
            </a:r>
          </a:p>
          <a:p>
            <a:pPr marL="603647" lvl="1" indent="-232172" fontAlgn="base">
              <a:lnSpc>
                <a:spcPct val="120000"/>
              </a:lnSpc>
              <a:spcBef>
                <a:spcPct val="0"/>
              </a:spcBef>
              <a:spcAft>
                <a:spcPts val="325"/>
              </a:spcAft>
              <a:buFont typeface="Arial" panose="020B0604020202020204" pitchFamily="34" charset="0"/>
              <a:buChar char="•"/>
            </a:pPr>
            <a:r>
              <a:rPr lang="en-US" sz="2400" dirty="0">
                <a:solidFill>
                  <a:prstClr val="black"/>
                </a:solidFill>
                <a:latin typeface="Arial"/>
                <a:cs typeface="Arial"/>
              </a:rPr>
              <a:t>focused on the </a:t>
            </a:r>
            <a:r>
              <a:rPr lang="en-US" sz="2400" b="1" dirty="0">
                <a:solidFill>
                  <a:prstClr val="black"/>
                </a:solidFill>
                <a:latin typeface="Arial"/>
                <a:cs typeface="Arial"/>
              </a:rPr>
              <a:t>social impacts of COVID-19</a:t>
            </a:r>
            <a:r>
              <a:rPr lang="en-US" sz="2400" dirty="0">
                <a:solidFill>
                  <a:prstClr val="black"/>
                </a:solidFill>
                <a:latin typeface="Arial"/>
                <a:cs typeface="Arial"/>
              </a:rPr>
              <a:t>, including:</a:t>
            </a:r>
            <a:r>
              <a:rPr lang="en-US" sz="2400" dirty="0">
                <a:solidFill>
                  <a:prstClr val="black"/>
                </a:solidFill>
                <a:latin typeface="Arial" pitchFamily="34" charset="0"/>
                <a:cs typeface="Arial" panose="020B0604020202020204" pitchFamily="34" charset="0"/>
              </a:rPr>
              <a:t> m</a:t>
            </a:r>
            <a:r>
              <a:rPr lang="en-US" sz="2400" dirty="0">
                <a:solidFill>
                  <a:prstClr val="black"/>
                </a:solidFill>
                <a:latin typeface="Arial"/>
                <a:cs typeface="Arial"/>
              </a:rPr>
              <a:t>ental health; education; housing; care;  Black, Asian &amp; Minority Ethnic Communities; Vulnerable Communities; online Life.</a:t>
            </a:r>
            <a:endParaRPr lang="en-US" sz="2400" dirty="0">
              <a:solidFill>
                <a:prstClr val="black"/>
              </a:solidFill>
              <a:latin typeface="Arial" panose="020B0604020202020204" pitchFamily="34" charset="0"/>
              <a:cs typeface="Arial" panose="020B0604020202020204" pitchFamily="34" charset="0"/>
            </a:endParaRPr>
          </a:p>
        </p:txBody>
      </p:sp>
      <p:pic>
        <p:nvPicPr>
          <p:cNvPr id="3" name="Picture 5" descr="Logo, company name&#10;&#10;Description automatically generated">
            <a:extLst>
              <a:ext uri="{FF2B5EF4-FFF2-40B4-BE49-F238E27FC236}">
                <a16:creationId xmlns:a16="http://schemas.microsoft.com/office/drawing/2014/main" id="{96ED920A-9CAE-4B35-8B65-75602A2EFE3C}"/>
              </a:ext>
            </a:extLst>
          </p:cNvPr>
          <p:cNvPicPr>
            <a:picLocks noChangeAspect="1"/>
          </p:cNvPicPr>
          <p:nvPr/>
        </p:nvPicPr>
        <p:blipFill>
          <a:blip r:embed="rId2"/>
          <a:stretch>
            <a:fillRect/>
          </a:stretch>
        </p:blipFill>
        <p:spPr>
          <a:xfrm>
            <a:off x="8974508" y="188640"/>
            <a:ext cx="1681956" cy="1291988"/>
          </a:xfrm>
          <a:prstGeom prst="rect">
            <a:avLst/>
          </a:prstGeom>
        </p:spPr>
      </p:pic>
      <p:pic>
        <p:nvPicPr>
          <p:cNvPr id="8" name="Picture 7">
            <a:extLst>
              <a:ext uri="{FF2B5EF4-FFF2-40B4-BE49-F238E27FC236}">
                <a16:creationId xmlns:a16="http://schemas.microsoft.com/office/drawing/2014/main" id="{0D762D22-4A94-4A9C-8D2A-77ABBB3F9DFE}"/>
              </a:ext>
            </a:extLst>
          </p:cNvPr>
          <p:cNvPicPr>
            <a:picLocks noChangeAspect="1"/>
          </p:cNvPicPr>
          <p:nvPr/>
        </p:nvPicPr>
        <p:blipFill>
          <a:blip r:embed="rId3"/>
          <a:stretch>
            <a:fillRect/>
          </a:stretch>
        </p:blipFill>
        <p:spPr>
          <a:xfrm>
            <a:off x="8768079" y="1772817"/>
            <a:ext cx="2094814" cy="2961633"/>
          </a:xfrm>
          <a:prstGeom prst="rect">
            <a:avLst/>
          </a:prstGeom>
        </p:spPr>
      </p:pic>
      <p:pic>
        <p:nvPicPr>
          <p:cNvPr id="11" name="Picture 6" descr="Graphical user interface, application&#10;&#10;Description automatically generated">
            <a:extLst>
              <a:ext uri="{FF2B5EF4-FFF2-40B4-BE49-F238E27FC236}">
                <a16:creationId xmlns:a16="http://schemas.microsoft.com/office/drawing/2014/main" id="{D8401B50-3902-40E7-A633-53EE7D1B35AC}"/>
              </a:ext>
            </a:extLst>
          </p:cNvPr>
          <p:cNvPicPr>
            <a:picLocks noChangeAspect="1"/>
          </p:cNvPicPr>
          <p:nvPr/>
        </p:nvPicPr>
        <p:blipFill>
          <a:blip r:embed="rId4"/>
          <a:stretch>
            <a:fillRect/>
          </a:stretch>
        </p:blipFill>
        <p:spPr>
          <a:xfrm>
            <a:off x="8318751" y="4941168"/>
            <a:ext cx="2579688" cy="1556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1243808"/>
      </p:ext>
    </p:extLst>
  </p:cSld>
  <p:clrMapOvr>
    <a:masterClrMapping/>
  </p:clrMapOvr>
  <p:transition spd="slow">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DFF43E18-F32B-48DB-8314-8C664145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908" y="87564"/>
            <a:ext cx="5379299" cy="6653804"/>
          </a:xfrm>
          <a:prstGeom prst="rect">
            <a:avLst/>
          </a:prstGeom>
        </p:spPr>
      </p:pic>
      <p:sp>
        <p:nvSpPr>
          <p:cNvPr id="2" name="TextBox 1">
            <a:extLst>
              <a:ext uri="{FF2B5EF4-FFF2-40B4-BE49-F238E27FC236}">
                <a16:creationId xmlns:a16="http://schemas.microsoft.com/office/drawing/2014/main" id="{1B4295DF-31F6-43EA-9EED-A314C82DA250}"/>
              </a:ext>
            </a:extLst>
          </p:cNvPr>
          <p:cNvSpPr txBox="1"/>
          <p:nvPr/>
        </p:nvSpPr>
        <p:spPr>
          <a:xfrm>
            <a:off x="1415480" y="476673"/>
            <a:ext cx="4254590" cy="4935967"/>
          </a:xfrm>
          <a:prstGeom prst="rect">
            <a:avLst/>
          </a:prstGeom>
          <a:noFill/>
        </p:spPr>
        <p:txBody>
          <a:bodyPr wrap="square" rtlCol="0">
            <a:spAutoFit/>
          </a:bodyPr>
          <a:lstStyle/>
          <a:p>
            <a:pPr fontAlgn="base">
              <a:spcBef>
                <a:spcPct val="0"/>
              </a:spcBef>
              <a:spcAft>
                <a:spcPct val="0"/>
              </a:spcAft>
            </a:pPr>
            <a:endParaRPr lang="en-US" sz="3600" dirty="0">
              <a:solidFill>
                <a:prstClr val="black"/>
              </a:solidFill>
              <a:latin typeface="Arial" pitchFamily="34" charset="0"/>
            </a:endParaRPr>
          </a:p>
          <a:p>
            <a:pPr fontAlgn="base">
              <a:spcBef>
                <a:spcPct val="0"/>
              </a:spcBef>
              <a:spcAft>
                <a:spcPct val="0"/>
              </a:spcAft>
            </a:pPr>
            <a:r>
              <a:rPr lang="en-US" sz="3200" dirty="0">
                <a:solidFill>
                  <a:prstClr val="black"/>
                </a:solidFill>
                <a:latin typeface="Arial" pitchFamily="34" charset="0"/>
              </a:rPr>
              <a:t>More systematic mobilization of intelligence of all kinds – data, evidence, citizen insight – with collective intelligence as the core of good government</a:t>
            </a:r>
          </a:p>
          <a:p>
            <a:pPr fontAlgn="base">
              <a:spcBef>
                <a:spcPct val="0"/>
              </a:spcBef>
              <a:spcAft>
                <a:spcPct val="0"/>
              </a:spcAft>
            </a:pPr>
            <a:endParaRPr lang="en-US" sz="2275" dirty="0">
              <a:solidFill>
                <a:prstClr val="black"/>
              </a:solidFill>
              <a:latin typeface="Arial" pitchFamily="34" charset="0"/>
            </a:endParaRPr>
          </a:p>
        </p:txBody>
      </p:sp>
    </p:spTree>
    <p:extLst>
      <p:ext uri="{BB962C8B-B14F-4D97-AF65-F5344CB8AC3E}">
        <p14:creationId xmlns:p14="http://schemas.microsoft.com/office/powerpoint/2010/main" val="93775050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8BF05-6170-497C-B232-7E14A057806C}"/>
              </a:ext>
            </a:extLst>
          </p:cNvPr>
          <p:cNvSpPr>
            <a:spLocks noGrp="1"/>
          </p:cNvSpPr>
          <p:nvPr>
            <p:ph type="sldNum" sz="quarter" idx="12"/>
          </p:nvPr>
        </p:nvSpPr>
        <p:spPr/>
        <p:txBody>
          <a:bodyPr/>
          <a:lstStyle/>
          <a:p>
            <a:pPr fontAlgn="base">
              <a:spcBef>
                <a:spcPct val="0"/>
              </a:spcBef>
              <a:spcAft>
                <a:spcPct val="0"/>
              </a:spcAft>
              <a:defRPr/>
            </a:pPr>
            <a:fld id="{1E9B874E-3C2F-454A-B26C-87E53D72AADF}" type="slidenum">
              <a:rPr lang="en-GB">
                <a:solidFill>
                  <a:srgbClr val="696464"/>
                </a:solidFill>
                <a:latin typeface="Arial" pitchFamily="34" charset="0"/>
              </a:rPr>
              <a:pPr fontAlgn="base">
                <a:spcBef>
                  <a:spcPct val="0"/>
                </a:spcBef>
                <a:spcAft>
                  <a:spcPct val="0"/>
                </a:spcAft>
                <a:defRPr/>
              </a:pPr>
              <a:t>49</a:t>
            </a:fld>
            <a:endParaRPr lang="en-GB">
              <a:solidFill>
                <a:srgbClr val="696464"/>
              </a:solidFill>
              <a:latin typeface="Arial" pitchFamily="34" charset="0"/>
            </a:endParaRPr>
          </a:p>
        </p:txBody>
      </p:sp>
      <p:pic>
        <p:nvPicPr>
          <p:cNvPr id="5" name="Picture 4">
            <a:extLst>
              <a:ext uri="{FF2B5EF4-FFF2-40B4-BE49-F238E27FC236}">
                <a16:creationId xmlns:a16="http://schemas.microsoft.com/office/drawing/2014/main" id="{FCBE0BF2-6A5B-4834-AB29-D5366EF0E84B}"/>
              </a:ext>
            </a:extLst>
          </p:cNvPr>
          <p:cNvPicPr>
            <a:picLocks noChangeAspect="1"/>
          </p:cNvPicPr>
          <p:nvPr/>
        </p:nvPicPr>
        <p:blipFill rotWithShape="1">
          <a:blip r:embed="rId2"/>
          <a:srcRect l="7661" r="10972" b="2"/>
          <a:stretch/>
        </p:blipFill>
        <p:spPr>
          <a:xfrm>
            <a:off x="6474931" y="399146"/>
            <a:ext cx="3528392" cy="6059708"/>
          </a:xfrm>
          <a:prstGeom prst="rect">
            <a:avLst/>
          </a:prstGeom>
        </p:spPr>
      </p:pic>
      <p:pic>
        <p:nvPicPr>
          <p:cNvPr id="6" name="Picture 5">
            <a:extLst>
              <a:ext uri="{FF2B5EF4-FFF2-40B4-BE49-F238E27FC236}">
                <a16:creationId xmlns:a16="http://schemas.microsoft.com/office/drawing/2014/main" id="{313F214C-CE43-4CB3-BB08-8C51EF2BF8F6}"/>
              </a:ext>
            </a:extLst>
          </p:cNvPr>
          <p:cNvPicPr>
            <a:picLocks noChangeAspect="1"/>
          </p:cNvPicPr>
          <p:nvPr/>
        </p:nvPicPr>
        <p:blipFill rotWithShape="1">
          <a:blip r:embed="rId3"/>
          <a:srcRect l="3884" r="10757" b="-3"/>
          <a:stretch/>
        </p:blipFill>
        <p:spPr>
          <a:xfrm>
            <a:off x="1824780" y="1191667"/>
            <a:ext cx="2705249" cy="4609970"/>
          </a:xfrm>
          <a:prstGeom prst="rect">
            <a:avLst/>
          </a:prstGeom>
        </p:spPr>
      </p:pic>
    </p:spTree>
    <p:extLst>
      <p:ext uri="{BB962C8B-B14F-4D97-AF65-F5344CB8AC3E}">
        <p14:creationId xmlns:p14="http://schemas.microsoft.com/office/powerpoint/2010/main" val="267213443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E764C2-2071-46F3-8CC7-5D1C02EE503B}"/>
              </a:ext>
            </a:extLst>
          </p:cNvPr>
          <p:cNvSpPr>
            <a:spLocks noGrp="1"/>
          </p:cNvSpPr>
          <p:nvPr>
            <p:ph type="title"/>
          </p:nvPr>
        </p:nvSpPr>
        <p:spPr>
          <a:xfrm>
            <a:off x="1943423" y="174449"/>
            <a:ext cx="9282516" cy="1093923"/>
          </a:xfrm>
        </p:spPr>
        <p:txBody>
          <a:bodyPr/>
          <a:lstStyle/>
          <a:p>
            <a:r>
              <a:rPr lang="nl-BE" sz="3200" b="1" dirty="0"/>
              <a:t>Belgium: chocolate, </a:t>
            </a:r>
            <a:r>
              <a:rPr lang="nl-BE" sz="3200" b="1" dirty="0" err="1"/>
              <a:t>waffles</a:t>
            </a:r>
            <a:r>
              <a:rPr lang="nl-BE" sz="3200" b="1" dirty="0"/>
              <a:t>, beer </a:t>
            </a:r>
            <a:r>
              <a:rPr lang="nl-BE" sz="3200" b="1" dirty="0" err="1"/>
              <a:t>and</a:t>
            </a:r>
            <a:r>
              <a:rPr lang="nl-BE" sz="3200" b="1" dirty="0"/>
              <a:t> … SCIENCE</a:t>
            </a:r>
          </a:p>
        </p:txBody>
      </p:sp>
      <p:pic>
        <p:nvPicPr>
          <p:cNvPr id="5" name="Afbeelding 4">
            <a:extLst>
              <a:ext uri="{FF2B5EF4-FFF2-40B4-BE49-F238E27FC236}">
                <a16:creationId xmlns:a16="http://schemas.microsoft.com/office/drawing/2014/main" id="{88DE117A-7507-4551-BCA5-A0F2B4197C52}"/>
              </a:ext>
            </a:extLst>
          </p:cNvPr>
          <p:cNvPicPr>
            <a:picLocks noChangeAspect="1"/>
          </p:cNvPicPr>
          <p:nvPr/>
        </p:nvPicPr>
        <p:blipFill>
          <a:blip r:embed="rId2"/>
          <a:stretch>
            <a:fillRect/>
          </a:stretch>
        </p:blipFill>
        <p:spPr>
          <a:xfrm>
            <a:off x="2185676" y="897185"/>
            <a:ext cx="7117492" cy="4338213"/>
          </a:xfrm>
          <a:prstGeom prst="rect">
            <a:avLst/>
          </a:prstGeom>
        </p:spPr>
      </p:pic>
      <p:cxnSp>
        <p:nvCxnSpPr>
          <p:cNvPr id="7" name="Rechte verbindingslijn met pijl 6">
            <a:extLst>
              <a:ext uri="{FF2B5EF4-FFF2-40B4-BE49-F238E27FC236}">
                <a16:creationId xmlns:a16="http://schemas.microsoft.com/office/drawing/2014/main" id="{7F34F6B9-3DB5-4365-BBD1-759281B9B3C5}"/>
              </a:ext>
            </a:extLst>
          </p:cNvPr>
          <p:cNvCxnSpPr/>
          <p:nvPr/>
        </p:nvCxnSpPr>
        <p:spPr>
          <a:xfrm>
            <a:off x="8229600" y="1268372"/>
            <a:ext cx="0" cy="461575"/>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Tekstvak 9">
            <a:extLst>
              <a:ext uri="{FF2B5EF4-FFF2-40B4-BE49-F238E27FC236}">
                <a16:creationId xmlns:a16="http://schemas.microsoft.com/office/drawing/2014/main" id="{785C45F4-7149-4498-8F7D-CDC1EAA75643}"/>
              </a:ext>
            </a:extLst>
          </p:cNvPr>
          <p:cNvSpPr txBox="1"/>
          <p:nvPr/>
        </p:nvSpPr>
        <p:spPr>
          <a:xfrm>
            <a:off x="7992471" y="868261"/>
            <a:ext cx="2780905" cy="400110"/>
          </a:xfrm>
          <a:prstGeom prst="rect">
            <a:avLst/>
          </a:prstGeom>
          <a:noFill/>
        </p:spPr>
        <p:txBody>
          <a:bodyPr wrap="square" rtlCol="0">
            <a:spAutoFit/>
          </a:bodyPr>
          <a:lstStyle/>
          <a:p>
            <a:r>
              <a:rPr lang="nl-BE" sz="2000" dirty="0">
                <a:solidFill>
                  <a:srgbClr val="FF0000"/>
                </a:solidFill>
                <a:latin typeface="FlandersArtSans-Regular"/>
              </a:rPr>
              <a:t>Belgium = 4th best in EU</a:t>
            </a:r>
          </a:p>
        </p:txBody>
      </p:sp>
      <p:sp>
        <p:nvSpPr>
          <p:cNvPr id="14" name="Tekstvak 13">
            <a:extLst>
              <a:ext uri="{FF2B5EF4-FFF2-40B4-BE49-F238E27FC236}">
                <a16:creationId xmlns:a16="http://schemas.microsoft.com/office/drawing/2014/main" id="{E1238788-CE87-42BA-BEB2-B891689FAE4C}"/>
              </a:ext>
            </a:extLst>
          </p:cNvPr>
          <p:cNvSpPr txBox="1"/>
          <p:nvPr/>
        </p:nvSpPr>
        <p:spPr>
          <a:xfrm>
            <a:off x="1838048" y="5281853"/>
            <a:ext cx="8829952" cy="707886"/>
          </a:xfrm>
          <a:prstGeom prst="rect">
            <a:avLst/>
          </a:prstGeom>
          <a:noFill/>
        </p:spPr>
        <p:txBody>
          <a:bodyPr wrap="square" rtlCol="0">
            <a:spAutoFit/>
          </a:bodyPr>
          <a:lstStyle/>
          <a:p>
            <a:pPr marL="285750" indent="-285750">
              <a:buFont typeface="Arial" panose="020B0604020202020204" pitchFamily="34" charset="0"/>
              <a:buChar char="•"/>
            </a:pPr>
            <a:r>
              <a:rPr lang="nl-BE" sz="2000" dirty="0">
                <a:solidFill>
                  <a:srgbClr val="000000"/>
                </a:solidFill>
                <a:latin typeface="FlandersArtSans-Regular"/>
              </a:rPr>
              <a:t>Belgium ranks </a:t>
            </a:r>
            <a:r>
              <a:rPr lang="nl-BE" sz="2000" b="1" dirty="0">
                <a:solidFill>
                  <a:srgbClr val="000000"/>
                </a:solidFill>
                <a:latin typeface="FlandersArtSans-Regular"/>
              </a:rPr>
              <a:t>4th best in </a:t>
            </a:r>
            <a:r>
              <a:rPr lang="nl-BE" sz="2000" b="1" dirty="0" err="1">
                <a:solidFill>
                  <a:srgbClr val="000000"/>
                </a:solidFill>
                <a:latin typeface="FlandersArtSans-Regular"/>
              </a:rPr>
              <a:t>the</a:t>
            </a:r>
            <a:r>
              <a:rPr lang="nl-BE" sz="2000" b="1" dirty="0">
                <a:solidFill>
                  <a:srgbClr val="000000"/>
                </a:solidFill>
                <a:latin typeface="FlandersArtSans-Regular"/>
              </a:rPr>
              <a:t> European </a:t>
            </a:r>
            <a:r>
              <a:rPr lang="nl-BE" sz="2000" b="1" dirty="0" err="1">
                <a:solidFill>
                  <a:srgbClr val="000000"/>
                </a:solidFill>
                <a:latin typeface="FlandersArtSans-Regular"/>
              </a:rPr>
              <a:t>Innovation</a:t>
            </a:r>
            <a:r>
              <a:rPr lang="nl-BE" sz="2000" b="1" dirty="0">
                <a:solidFill>
                  <a:srgbClr val="000000"/>
                </a:solidFill>
                <a:latin typeface="FlandersArtSans-Regular"/>
              </a:rPr>
              <a:t> Scoreboard 2021</a:t>
            </a:r>
          </a:p>
          <a:p>
            <a:pPr marL="285750" indent="-285750">
              <a:buFont typeface="Arial" panose="020B0604020202020204" pitchFamily="34" charset="0"/>
              <a:buChar char="•"/>
            </a:pPr>
            <a:r>
              <a:rPr lang="nl-BE" sz="2000" dirty="0">
                <a:solidFill>
                  <a:srgbClr val="000000"/>
                </a:solidFill>
                <a:latin typeface="FlandersArtSans-Regular"/>
              </a:rPr>
              <a:t>Belgium has </a:t>
            </a:r>
            <a:r>
              <a:rPr lang="nl-BE" sz="2000" dirty="0" err="1">
                <a:solidFill>
                  <a:srgbClr val="000000"/>
                </a:solidFill>
                <a:latin typeface="FlandersArtSans-Regular"/>
              </a:rPr>
              <a:t>one</a:t>
            </a:r>
            <a:r>
              <a:rPr lang="nl-BE" sz="2000" dirty="0">
                <a:solidFill>
                  <a:srgbClr val="000000"/>
                </a:solidFill>
                <a:latin typeface="FlandersArtSans-Regular"/>
              </a:rPr>
              <a:t> of </a:t>
            </a:r>
            <a:r>
              <a:rPr lang="nl-BE" sz="2000" dirty="0" err="1">
                <a:solidFill>
                  <a:srgbClr val="000000"/>
                </a:solidFill>
                <a:latin typeface="FlandersArtSans-Regular"/>
              </a:rPr>
              <a:t>the</a:t>
            </a:r>
            <a:r>
              <a:rPr lang="nl-BE" sz="2000" dirty="0">
                <a:solidFill>
                  <a:srgbClr val="000000"/>
                </a:solidFill>
                <a:latin typeface="FlandersArtSans-Regular"/>
              </a:rPr>
              <a:t> </a:t>
            </a:r>
            <a:r>
              <a:rPr lang="nl-BE" sz="2000" dirty="0" err="1">
                <a:solidFill>
                  <a:srgbClr val="000000"/>
                </a:solidFill>
                <a:latin typeface="FlandersArtSans-Regular"/>
              </a:rPr>
              <a:t>highest</a:t>
            </a:r>
            <a:r>
              <a:rPr lang="nl-BE" sz="2000" dirty="0">
                <a:solidFill>
                  <a:srgbClr val="000000"/>
                </a:solidFill>
                <a:latin typeface="FlandersArtSans-Regular"/>
              </a:rPr>
              <a:t> </a:t>
            </a:r>
            <a:r>
              <a:rPr lang="nl-BE" sz="2000" b="1" dirty="0">
                <a:solidFill>
                  <a:srgbClr val="000000"/>
                </a:solidFill>
                <a:latin typeface="FlandersArtSans-Regular"/>
              </a:rPr>
              <a:t>‘R&amp;D </a:t>
            </a:r>
            <a:r>
              <a:rPr lang="nl-BE" sz="2000" b="1" dirty="0" err="1">
                <a:solidFill>
                  <a:srgbClr val="000000"/>
                </a:solidFill>
                <a:latin typeface="FlandersArtSans-Regular"/>
              </a:rPr>
              <a:t>intensity</a:t>
            </a:r>
            <a:r>
              <a:rPr lang="nl-BE" sz="2000" b="1" dirty="0">
                <a:solidFill>
                  <a:srgbClr val="000000"/>
                </a:solidFill>
                <a:latin typeface="FlandersArtSans-Regular"/>
              </a:rPr>
              <a:t>’ </a:t>
            </a:r>
            <a:r>
              <a:rPr lang="nl-BE" sz="2000" dirty="0">
                <a:solidFill>
                  <a:srgbClr val="000000"/>
                </a:solidFill>
                <a:latin typeface="FlandersArtSans-Regular"/>
              </a:rPr>
              <a:t>in </a:t>
            </a:r>
            <a:r>
              <a:rPr lang="nl-BE" sz="2000" dirty="0" err="1">
                <a:solidFill>
                  <a:srgbClr val="000000"/>
                </a:solidFill>
                <a:latin typeface="FlandersArtSans-Regular"/>
              </a:rPr>
              <a:t>the</a:t>
            </a:r>
            <a:r>
              <a:rPr lang="nl-BE" sz="2000" dirty="0">
                <a:solidFill>
                  <a:srgbClr val="000000"/>
                </a:solidFill>
                <a:latin typeface="FlandersArtSans-Regular"/>
              </a:rPr>
              <a:t> </a:t>
            </a:r>
            <a:r>
              <a:rPr lang="nl-BE" sz="2000" dirty="0" err="1">
                <a:solidFill>
                  <a:srgbClr val="000000"/>
                </a:solidFill>
                <a:latin typeface="FlandersArtSans-Regular"/>
              </a:rPr>
              <a:t>world</a:t>
            </a:r>
            <a:r>
              <a:rPr lang="nl-BE" sz="2000" dirty="0">
                <a:solidFill>
                  <a:srgbClr val="000000"/>
                </a:solidFill>
                <a:latin typeface="FlandersArtSans-Regular"/>
              </a:rPr>
              <a:t> (3,17% GDP in 2019)</a:t>
            </a:r>
          </a:p>
        </p:txBody>
      </p:sp>
    </p:spTree>
    <p:extLst>
      <p:ext uri="{BB962C8B-B14F-4D97-AF65-F5344CB8AC3E}">
        <p14:creationId xmlns:p14="http://schemas.microsoft.com/office/powerpoint/2010/main" val="1586864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4C32C6-57DC-4193-880C-5E059A66978E}"/>
              </a:ext>
            </a:extLst>
          </p:cNvPr>
          <p:cNvPicPr>
            <a:picLocks noChangeAspect="1"/>
          </p:cNvPicPr>
          <p:nvPr/>
        </p:nvPicPr>
        <p:blipFill rotWithShape="1">
          <a:blip r:embed="rId2"/>
          <a:srcRect l="9091" t="2876" r="-2" b="11038"/>
          <a:stretch/>
        </p:blipFill>
        <p:spPr>
          <a:xfrm>
            <a:off x="4005834" y="10"/>
            <a:ext cx="7043166" cy="6857990"/>
          </a:xfrm>
          <a:prstGeom prst="rect">
            <a:avLst/>
          </a:prstGeom>
        </p:spPr>
      </p:pic>
      <p:sp>
        <p:nvSpPr>
          <p:cNvPr id="4" name="Slide Number Placeholder 3">
            <a:extLst>
              <a:ext uri="{FF2B5EF4-FFF2-40B4-BE49-F238E27FC236}">
                <a16:creationId xmlns:a16="http://schemas.microsoft.com/office/drawing/2014/main" id="{61A9A412-234A-4369-842C-507F500E7C72}"/>
              </a:ext>
            </a:extLst>
          </p:cNvPr>
          <p:cNvSpPr>
            <a:spLocks noGrp="1"/>
          </p:cNvSpPr>
          <p:nvPr>
            <p:ph type="sldNum" sz="quarter" idx="12"/>
          </p:nvPr>
        </p:nvSpPr>
        <p:spPr>
          <a:xfrm>
            <a:off x="8431790" y="6356351"/>
            <a:ext cx="2228850" cy="365125"/>
          </a:xfrm>
        </p:spPr>
        <p:txBody>
          <a:bodyPr vert="horz" lIns="91440" tIns="45720" rIns="91440" bIns="45720" rtlCol="0" anchor="ctr">
            <a:normAutofit/>
          </a:bodyPr>
          <a:lstStyle/>
          <a:p>
            <a:pPr algn="r">
              <a:spcAft>
                <a:spcPts val="600"/>
              </a:spcAft>
              <a:defRPr/>
            </a:pPr>
            <a:fld id="{1E9B874E-3C2F-454A-B26C-87E53D72AADF}" type="slidenum">
              <a:rPr lang="en-US" sz="1100">
                <a:solidFill>
                  <a:prstClr val="black"/>
                </a:solidFill>
                <a:latin typeface="Calibri" panose="020F0502020204030204"/>
              </a:rPr>
              <a:pPr algn="r">
                <a:spcAft>
                  <a:spcPts val="600"/>
                </a:spcAft>
                <a:defRPr/>
              </a:pPr>
              <a:t>50</a:t>
            </a:fld>
            <a:endParaRPr lang="en-US" sz="1100">
              <a:solidFill>
                <a:prstClr val="black"/>
              </a:solidFill>
              <a:latin typeface="Calibri" panose="020F0502020204030204"/>
            </a:endParaRPr>
          </a:p>
        </p:txBody>
      </p:sp>
      <p:sp>
        <p:nvSpPr>
          <p:cNvPr id="2" name="Title 1">
            <a:extLst>
              <a:ext uri="{FF2B5EF4-FFF2-40B4-BE49-F238E27FC236}">
                <a16:creationId xmlns:a16="http://schemas.microsoft.com/office/drawing/2014/main" id="{DEC6AC91-4102-417D-9F15-C2E9D6D37B98}"/>
              </a:ext>
            </a:extLst>
          </p:cNvPr>
          <p:cNvSpPr>
            <a:spLocks noGrp="1"/>
          </p:cNvSpPr>
          <p:nvPr>
            <p:ph type="title"/>
          </p:nvPr>
        </p:nvSpPr>
        <p:spPr>
          <a:xfrm>
            <a:off x="1388002" y="1"/>
            <a:ext cx="5235665" cy="6979781"/>
          </a:xfrm>
          <a:solidFill>
            <a:srgbClr val="002060"/>
          </a:solidFill>
        </p:spPr>
        <p:txBody>
          <a:bodyPr vert="horz" wrap="square" lIns="91440" tIns="45720" rIns="91440" bIns="45720" numCol="1" rtlCol="0" anchor="b" anchorCtr="0" compatLnSpc="1">
            <a:prstTxWarp prst="textNoShape">
              <a:avLst/>
            </a:prstTxWarp>
            <a:noAutofit/>
          </a:bodyPr>
          <a:lstStyle/>
          <a:p>
            <a:pPr>
              <a:lnSpc>
                <a:spcPct val="90000"/>
              </a:lnSpc>
            </a:pPr>
            <a:r>
              <a:rPr lang="en-US" sz="2800" b="1" dirty="0">
                <a:solidFill>
                  <a:schemeClr val="bg1"/>
                </a:solidFill>
              </a:rPr>
              <a:t>Better align science with social priorities – using data and new governance arrangements</a:t>
            </a:r>
            <a:br>
              <a:rPr lang="en-US" sz="2800" b="1" dirty="0">
                <a:solidFill>
                  <a:schemeClr val="bg1"/>
                </a:solidFill>
              </a:rPr>
            </a:br>
            <a:br>
              <a:rPr lang="en-US" sz="2800" b="1" dirty="0">
                <a:solidFill>
                  <a:schemeClr val="bg1"/>
                </a:solidFill>
              </a:rPr>
            </a:br>
            <a:r>
              <a:rPr lang="en-US" sz="2800" b="1" dirty="0" err="1">
                <a:solidFill>
                  <a:schemeClr val="bg1"/>
                </a:solidFill>
              </a:rPr>
              <a:t>Mobilise</a:t>
            </a:r>
            <a:r>
              <a:rPr lang="en-US" sz="2800" b="1" dirty="0">
                <a:solidFill>
                  <a:schemeClr val="bg1"/>
                </a:solidFill>
              </a:rPr>
              <a:t> knowledge to support decisions – moving to more demand-led models</a:t>
            </a:r>
            <a:br>
              <a:rPr lang="en-US" sz="2800" b="1" dirty="0">
                <a:solidFill>
                  <a:schemeClr val="bg1"/>
                </a:solidFill>
              </a:rPr>
            </a:br>
            <a:br>
              <a:rPr lang="en-US" sz="2800" b="1" dirty="0">
                <a:solidFill>
                  <a:schemeClr val="bg1"/>
                </a:solidFill>
              </a:rPr>
            </a:br>
            <a:r>
              <a:rPr lang="en-US" sz="2800" b="1" dirty="0">
                <a:solidFill>
                  <a:schemeClr val="bg1"/>
                </a:solidFill>
              </a:rPr>
              <a:t>Grow exploratory social science teams and methods</a:t>
            </a:r>
            <a:br>
              <a:rPr lang="en-US" sz="2800" b="1" dirty="0">
                <a:solidFill>
                  <a:schemeClr val="bg1"/>
                </a:solidFill>
              </a:rPr>
            </a:br>
            <a:br>
              <a:rPr lang="en-US" sz="2800" b="1" dirty="0">
                <a:solidFill>
                  <a:schemeClr val="bg1"/>
                </a:solidFill>
              </a:rPr>
            </a:br>
            <a:r>
              <a:rPr lang="en-US" sz="2800" b="1" dirty="0">
                <a:solidFill>
                  <a:schemeClr val="bg1"/>
                </a:solidFill>
              </a:rPr>
              <a:t>Fuel imagination!</a:t>
            </a:r>
            <a:br>
              <a:rPr lang="en-US" sz="2800" b="1" dirty="0">
                <a:solidFill>
                  <a:schemeClr val="bg1"/>
                </a:solidFill>
              </a:rPr>
            </a:br>
            <a:endParaRPr lang="en-US" sz="2800" b="1" dirty="0">
              <a:solidFill>
                <a:schemeClr val="bg1"/>
              </a:solidFill>
            </a:endParaRPr>
          </a:p>
        </p:txBody>
      </p:sp>
    </p:spTree>
    <p:extLst>
      <p:ext uri="{BB962C8B-B14F-4D97-AF65-F5344CB8AC3E}">
        <p14:creationId xmlns:p14="http://schemas.microsoft.com/office/powerpoint/2010/main" val="2754265670"/>
      </p:ext>
    </p:extLst>
  </p:cSld>
  <p:clrMapOvr>
    <a:masterClrMapping/>
  </p:clrMapOvr>
  <p:transition spd="slow">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r>
              <a:rPr lang="nl-NL" sz="6500" b="1">
                <a:solidFill>
                  <a:srgbClr val="820000"/>
                </a:solidFill>
                <a:latin typeface="Garamond" panose="02020404030301010803" pitchFamily="18" charset="0"/>
              </a:rPr>
              <a:t>!</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a:p>
            <a:pPr lvl="0" algn="r"/>
            <a:endParaRPr lang="en-US" sz="20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E764C2-2071-46F3-8CC7-5D1C02EE503B}"/>
              </a:ext>
            </a:extLst>
          </p:cNvPr>
          <p:cNvSpPr>
            <a:spLocks noGrp="1"/>
          </p:cNvSpPr>
          <p:nvPr>
            <p:ph type="title"/>
          </p:nvPr>
        </p:nvSpPr>
        <p:spPr>
          <a:xfrm>
            <a:off x="1943423" y="174449"/>
            <a:ext cx="9282516" cy="1093923"/>
          </a:xfrm>
        </p:spPr>
        <p:txBody>
          <a:bodyPr/>
          <a:lstStyle/>
          <a:p>
            <a:r>
              <a:rPr lang="nl-BE" sz="3200" b="1" dirty="0"/>
              <a:t>1. </a:t>
            </a:r>
            <a:r>
              <a:rPr lang="nl-BE" sz="3200" b="1" dirty="0" err="1"/>
              <a:t>Why</a:t>
            </a:r>
            <a:r>
              <a:rPr lang="nl-BE" sz="3200" b="1" dirty="0"/>
              <a:t> ‘impact’ </a:t>
            </a:r>
            <a:r>
              <a:rPr lang="nl-BE" sz="3200" b="1" dirty="0" err="1"/>
              <a:t>matters</a:t>
            </a:r>
            <a:r>
              <a:rPr lang="nl-BE" sz="3200" b="1" dirty="0"/>
              <a:t>? </a:t>
            </a:r>
          </a:p>
        </p:txBody>
      </p:sp>
      <p:pic>
        <p:nvPicPr>
          <p:cNvPr id="9" name="Afbeelding 8">
            <a:extLst>
              <a:ext uri="{FF2B5EF4-FFF2-40B4-BE49-F238E27FC236}">
                <a16:creationId xmlns:a16="http://schemas.microsoft.com/office/drawing/2014/main" id="{B8C2BD80-B163-4102-A5B0-13475180B327}"/>
              </a:ext>
            </a:extLst>
          </p:cNvPr>
          <p:cNvPicPr>
            <a:picLocks noChangeAspect="1"/>
          </p:cNvPicPr>
          <p:nvPr/>
        </p:nvPicPr>
        <p:blipFill>
          <a:blip r:embed="rId2"/>
          <a:stretch>
            <a:fillRect/>
          </a:stretch>
        </p:blipFill>
        <p:spPr>
          <a:xfrm>
            <a:off x="1734277" y="1018427"/>
            <a:ext cx="6508668" cy="4313642"/>
          </a:xfrm>
          <a:prstGeom prst="rect">
            <a:avLst/>
          </a:prstGeom>
        </p:spPr>
      </p:pic>
      <p:sp>
        <p:nvSpPr>
          <p:cNvPr id="11" name="Tekstvak 10">
            <a:extLst>
              <a:ext uri="{FF2B5EF4-FFF2-40B4-BE49-F238E27FC236}">
                <a16:creationId xmlns:a16="http://schemas.microsoft.com/office/drawing/2014/main" id="{72BCC813-FD9E-4A32-BAE2-4A3C22ED09DC}"/>
              </a:ext>
            </a:extLst>
          </p:cNvPr>
          <p:cNvSpPr txBox="1"/>
          <p:nvPr/>
        </p:nvSpPr>
        <p:spPr>
          <a:xfrm>
            <a:off x="8157704" y="1869060"/>
            <a:ext cx="2363062" cy="2585323"/>
          </a:xfrm>
          <a:prstGeom prst="rect">
            <a:avLst/>
          </a:prstGeom>
          <a:noFill/>
        </p:spPr>
        <p:txBody>
          <a:bodyPr wrap="square" rtlCol="0">
            <a:spAutoFit/>
          </a:bodyPr>
          <a:lstStyle/>
          <a:p>
            <a:r>
              <a:rPr lang="nl-BE" b="1" dirty="0">
                <a:solidFill>
                  <a:srgbClr val="000000"/>
                </a:solidFill>
                <a:latin typeface="FlandersArtSans-Regular"/>
              </a:rPr>
              <a:t>EU-27</a:t>
            </a:r>
            <a:r>
              <a:rPr lang="nl-BE" dirty="0">
                <a:solidFill>
                  <a:srgbClr val="000000"/>
                </a:solidFill>
                <a:latin typeface="FlandersArtSans-Regular"/>
              </a:rPr>
              <a:t> = 100,7 </a:t>
            </a:r>
            <a:r>
              <a:rPr lang="nl-BE" dirty="0" err="1">
                <a:solidFill>
                  <a:srgbClr val="000000"/>
                </a:solidFill>
                <a:latin typeface="FlandersArtSans-Regular"/>
              </a:rPr>
              <a:t>billion</a:t>
            </a:r>
            <a:r>
              <a:rPr lang="nl-BE" dirty="0">
                <a:solidFill>
                  <a:srgbClr val="000000"/>
                </a:solidFill>
                <a:latin typeface="FlandersArtSans-Regular"/>
              </a:rPr>
              <a:t> € (0,75% GDP)</a:t>
            </a:r>
          </a:p>
          <a:p>
            <a:endParaRPr lang="nl-BE" dirty="0">
              <a:solidFill>
                <a:srgbClr val="000000"/>
              </a:solidFill>
              <a:latin typeface="FlandersArtSans-Regular"/>
            </a:endParaRPr>
          </a:p>
          <a:p>
            <a:r>
              <a:rPr lang="nl-BE" b="1" dirty="0">
                <a:solidFill>
                  <a:srgbClr val="000000"/>
                </a:solidFill>
                <a:latin typeface="FlandersArtSans-Regular"/>
              </a:rPr>
              <a:t>Belgium</a:t>
            </a:r>
            <a:r>
              <a:rPr lang="nl-BE" dirty="0">
                <a:solidFill>
                  <a:srgbClr val="000000"/>
                </a:solidFill>
                <a:latin typeface="FlandersArtSans-Regular"/>
              </a:rPr>
              <a:t> = 3,3 </a:t>
            </a:r>
            <a:r>
              <a:rPr lang="nl-BE" dirty="0" err="1">
                <a:solidFill>
                  <a:srgbClr val="000000"/>
                </a:solidFill>
                <a:latin typeface="FlandersArtSans-Regular"/>
              </a:rPr>
              <a:t>billion</a:t>
            </a:r>
            <a:r>
              <a:rPr lang="nl-BE" dirty="0">
                <a:solidFill>
                  <a:srgbClr val="000000"/>
                </a:solidFill>
                <a:latin typeface="FlandersArtSans-Regular"/>
              </a:rPr>
              <a:t> € (0,73% GDP)</a:t>
            </a:r>
          </a:p>
          <a:p>
            <a:pPr marL="285750" indent="-285750">
              <a:buFont typeface="Symbol" panose="05050102010706020507" pitchFamily="18" charset="2"/>
              <a:buChar char="®"/>
            </a:pPr>
            <a:r>
              <a:rPr lang="nl-BE" dirty="0">
                <a:solidFill>
                  <a:srgbClr val="000000"/>
                </a:solidFill>
                <a:latin typeface="FlandersArtSans-Regular"/>
              </a:rPr>
              <a:t>285 € per person</a:t>
            </a:r>
          </a:p>
          <a:p>
            <a:endParaRPr lang="nl-BE" dirty="0">
              <a:solidFill>
                <a:srgbClr val="000000"/>
              </a:solidFill>
              <a:latin typeface="FlandersArtSans-Regular"/>
            </a:endParaRPr>
          </a:p>
          <a:p>
            <a:r>
              <a:rPr lang="nl-BE" b="1" dirty="0">
                <a:solidFill>
                  <a:srgbClr val="000000"/>
                </a:solidFill>
                <a:latin typeface="FlandersArtSans-Regular"/>
              </a:rPr>
              <a:t>USA</a:t>
            </a:r>
            <a:r>
              <a:rPr lang="nl-BE" dirty="0">
                <a:solidFill>
                  <a:srgbClr val="000000"/>
                </a:solidFill>
                <a:latin typeface="FlandersArtSans-Regular"/>
              </a:rPr>
              <a:t> = 144 </a:t>
            </a:r>
            <a:r>
              <a:rPr lang="nl-BE" dirty="0" err="1">
                <a:solidFill>
                  <a:srgbClr val="000000"/>
                </a:solidFill>
                <a:latin typeface="FlandersArtSans-Regular"/>
              </a:rPr>
              <a:t>billion</a:t>
            </a:r>
            <a:r>
              <a:rPr lang="nl-BE" dirty="0">
                <a:solidFill>
                  <a:srgbClr val="000000"/>
                </a:solidFill>
                <a:latin typeface="FlandersArtSans-Regular"/>
              </a:rPr>
              <a:t> €</a:t>
            </a:r>
          </a:p>
          <a:p>
            <a:r>
              <a:rPr lang="nl-BE" dirty="0">
                <a:solidFill>
                  <a:srgbClr val="000000"/>
                </a:solidFill>
                <a:latin typeface="FlandersArtSans-Regular"/>
              </a:rPr>
              <a:t>(0,79% GDP)</a:t>
            </a:r>
          </a:p>
        </p:txBody>
      </p:sp>
      <p:sp>
        <p:nvSpPr>
          <p:cNvPr id="12" name="Pijl: rechts 11">
            <a:extLst>
              <a:ext uri="{FF2B5EF4-FFF2-40B4-BE49-F238E27FC236}">
                <a16:creationId xmlns:a16="http://schemas.microsoft.com/office/drawing/2014/main" id="{4783A48D-F033-4141-9451-F6C5F6F93003}"/>
              </a:ext>
            </a:extLst>
          </p:cNvPr>
          <p:cNvSpPr/>
          <p:nvPr/>
        </p:nvSpPr>
        <p:spPr>
          <a:xfrm>
            <a:off x="3631769" y="5705154"/>
            <a:ext cx="538997" cy="2998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FFFF"/>
              </a:solidFill>
              <a:latin typeface="FlandersArtSans-Regular"/>
            </a:endParaRPr>
          </a:p>
        </p:txBody>
      </p:sp>
      <p:sp>
        <p:nvSpPr>
          <p:cNvPr id="13" name="Tekstvak 12">
            <a:extLst>
              <a:ext uri="{FF2B5EF4-FFF2-40B4-BE49-F238E27FC236}">
                <a16:creationId xmlns:a16="http://schemas.microsoft.com/office/drawing/2014/main" id="{D9A07040-F1D5-4796-88E1-432E4DBEBE28}"/>
              </a:ext>
            </a:extLst>
          </p:cNvPr>
          <p:cNvSpPr txBox="1"/>
          <p:nvPr/>
        </p:nvSpPr>
        <p:spPr>
          <a:xfrm>
            <a:off x="4256006" y="5590699"/>
            <a:ext cx="5029200" cy="461665"/>
          </a:xfrm>
          <a:prstGeom prst="rect">
            <a:avLst/>
          </a:prstGeom>
          <a:noFill/>
        </p:spPr>
        <p:txBody>
          <a:bodyPr wrap="square" rtlCol="0">
            <a:spAutoFit/>
          </a:bodyPr>
          <a:lstStyle/>
          <a:p>
            <a:r>
              <a:rPr lang="nl-BE" sz="2400" b="1" dirty="0">
                <a:solidFill>
                  <a:srgbClr val="000000"/>
                </a:solidFill>
                <a:latin typeface="FlandersArtSans-Regular"/>
              </a:rPr>
              <a:t>Public money = accountability</a:t>
            </a:r>
          </a:p>
        </p:txBody>
      </p:sp>
      <p:sp>
        <p:nvSpPr>
          <p:cNvPr id="8" name="Tekstvak 7">
            <a:extLst>
              <a:ext uri="{FF2B5EF4-FFF2-40B4-BE49-F238E27FC236}">
                <a16:creationId xmlns:a16="http://schemas.microsoft.com/office/drawing/2014/main" id="{E7EA8500-0268-4B90-91AE-7867E0E9EF0F}"/>
              </a:ext>
            </a:extLst>
          </p:cNvPr>
          <p:cNvSpPr txBox="1"/>
          <p:nvPr/>
        </p:nvSpPr>
        <p:spPr>
          <a:xfrm>
            <a:off x="1732595" y="6176048"/>
            <a:ext cx="4852086" cy="923330"/>
          </a:xfrm>
          <a:prstGeom prst="rect">
            <a:avLst/>
          </a:prstGeom>
          <a:noFill/>
        </p:spPr>
        <p:txBody>
          <a:bodyPr wrap="square">
            <a:spAutoFit/>
          </a:bodyPr>
          <a:lstStyle/>
          <a:p>
            <a:r>
              <a:rPr lang="nl-BE" dirty="0">
                <a:solidFill>
                  <a:srgbClr val="000000"/>
                </a:solidFill>
                <a:latin typeface="FlandersArtSans-Regular"/>
                <a:hlinkClick r:id="rId3"/>
              </a:rPr>
              <a:t>https://ec.europa.eu/eurostat/web/products-eurostat-news/-/ddn-20210915-1</a:t>
            </a:r>
            <a:endParaRPr lang="nl-BE" dirty="0">
              <a:solidFill>
                <a:srgbClr val="000000"/>
              </a:solidFill>
              <a:latin typeface="FlandersArtSans-Regular"/>
            </a:endParaRPr>
          </a:p>
          <a:p>
            <a:endParaRPr lang="nl-BE" dirty="0">
              <a:solidFill>
                <a:srgbClr val="000000"/>
              </a:solidFill>
              <a:latin typeface="FlandersArtSans-Regular"/>
            </a:endParaRPr>
          </a:p>
        </p:txBody>
      </p:sp>
      <p:sp>
        <p:nvSpPr>
          <p:cNvPr id="4" name="Tekstvak 3">
            <a:extLst>
              <a:ext uri="{FF2B5EF4-FFF2-40B4-BE49-F238E27FC236}">
                <a16:creationId xmlns:a16="http://schemas.microsoft.com/office/drawing/2014/main" id="{ED6C8FDB-C117-4D00-82FD-BCC6165C212E}"/>
              </a:ext>
            </a:extLst>
          </p:cNvPr>
          <p:cNvSpPr txBox="1"/>
          <p:nvPr/>
        </p:nvSpPr>
        <p:spPr>
          <a:xfrm>
            <a:off x="1732595" y="5897168"/>
            <a:ext cx="922638" cy="307777"/>
          </a:xfrm>
          <a:prstGeom prst="rect">
            <a:avLst/>
          </a:prstGeom>
          <a:noFill/>
        </p:spPr>
        <p:txBody>
          <a:bodyPr wrap="square" rtlCol="0">
            <a:spAutoFit/>
          </a:bodyPr>
          <a:lstStyle/>
          <a:p>
            <a:r>
              <a:rPr lang="nl-BE" sz="1400" dirty="0">
                <a:solidFill>
                  <a:srgbClr val="000000"/>
                </a:solidFill>
                <a:latin typeface="FlandersArtSans-Regular"/>
              </a:rPr>
              <a:t>Source:</a:t>
            </a:r>
          </a:p>
        </p:txBody>
      </p:sp>
    </p:spTree>
    <p:extLst>
      <p:ext uri="{BB962C8B-B14F-4D97-AF65-F5344CB8AC3E}">
        <p14:creationId xmlns:p14="http://schemas.microsoft.com/office/powerpoint/2010/main" val="330727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30FEE-2407-488F-9109-238D7D4FBC38}"/>
              </a:ext>
            </a:extLst>
          </p:cNvPr>
          <p:cNvSpPr>
            <a:spLocks noGrp="1"/>
          </p:cNvSpPr>
          <p:nvPr>
            <p:ph type="title"/>
          </p:nvPr>
        </p:nvSpPr>
        <p:spPr>
          <a:xfrm>
            <a:off x="2152650" y="308083"/>
            <a:ext cx="8449447" cy="1093923"/>
          </a:xfrm>
        </p:spPr>
        <p:txBody>
          <a:bodyPr/>
          <a:lstStyle/>
          <a:p>
            <a:r>
              <a:rPr lang="nl-BE" b="1" dirty="0"/>
              <a:t>2. Impact </a:t>
            </a:r>
            <a:r>
              <a:rPr lang="nl-BE" b="1" dirty="0" err="1"/>
              <a:t>assessement</a:t>
            </a:r>
            <a:r>
              <a:rPr lang="nl-BE" b="1" dirty="0"/>
              <a:t>: complex topic</a:t>
            </a:r>
            <a:br>
              <a:rPr lang="nl-BE" b="1" dirty="0"/>
            </a:br>
            <a:endParaRPr lang="nl-BE" b="1" dirty="0"/>
          </a:p>
        </p:txBody>
      </p:sp>
      <p:sp>
        <p:nvSpPr>
          <p:cNvPr id="4" name="Pijl: rechts 3">
            <a:extLst>
              <a:ext uri="{FF2B5EF4-FFF2-40B4-BE49-F238E27FC236}">
                <a16:creationId xmlns:a16="http://schemas.microsoft.com/office/drawing/2014/main" id="{76163C3B-D1DB-4058-9AC3-E284462D139C}"/>
              </a:ext>
            </a:extLst>
          </p:cNvPr>
          <p:cNvSpPr/>
          <p:nvPr/>
        </p:nvSpPr>
        <p:spPr>
          <a:xfrm>
            <a:off x="6545008" y="3516255"/>
            <a:ext cx="538997" cy="670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FFFF"/>
              </a:solidFill>
              <a:latin typeface="FlandersArtSans-Regular"/>
            </a:endParaRPr>
          </a:p>
        </p:txBody>
      </p:sp>
      <p:pic>
        <p:nvPicPr>
          <p:cNvPr id="9" name="Afbeelding 8">
            <a:extLst>
              <a:ext uri="{FF2B5EF4-FFF2-40B4-BE49-F238E27FC236}">
                <a16:creationId xmlns:a16="http://schemas.microsoft.com/office/drawing/2014/main" id="{5A78210E-737A-482A-A171-BBC33280E860}"/>
              </a:ext>
            </a:extLst>
          </p:cNvPr>
          <p:cNvPicPr>
            <a:picLocks noChangeAspect="1"/>
          </p:cNvPicPr>
          <p:nvPr/>
        </p:nvPicPr>
        <p:blipFill>
          <a:blip r:embed="rId2"/>
          <a:stretch>
            <a:fillRect/>
          </a:stretch>
        </p:blipFill>
        <p:spPr>
          <a:xfrm>
            <a:off x="1935228" y="1124963"/>
            <a:ext cx="5148777" cy="4250613"/>
          </a:xfrm>
          <a:prstGeom prst="rect">
            <a:avLst/>
          </a:prstGeom>
        </p:spPr>
      </p:pic>
      <p:sp>
        <p:nvSpPr>
          <p:cNvPr id="10" name="Tekstvak 9">
            <a:extLst>
              <a:ext uri="{FF2B5EF4-FFF2-40B4-BE49-F238E27FC236}">
                <a16:creationId xmlns:a16="http://schemas.microsoft.com/office/drawing/2014/main" id="{5FBABD19-BD68-4C96-94A8-AE43CB27A743}"/>
              </a:ext>
            </a:extLst>
          </p:cNvPr>
          <p:cNvSpPr txBox="1"/>
          <p:nvPr/>
        </p:nvSpPr>
        <p:spPr>
          <a:xfrm>
            <a:off x="7673277" y="2000223"/>
            <a:ext cx="2673447" cy="2062103"/>
          </a:xfrm>
          <a:prstGeom prst="rect">
            <a:avLst/>
          </a:prstGeom>
          <a:noFill/>
        </p:spPr>
        <p:txBody>
          <a:bodyPr wrap="square" rtlCol="0">
            <a:spAutoFit/>
          </a:bodyPr>
          <a:lstStyle/>
          <a:p>
            <a:r>
              <a:rPr lang="nl-BE" sz="3200" b="1" dirty="0">
                <a:solidFill>
                  <a:srgbClr val="000000"/>
                </a:solidFill>
                <a:latin typeface="FlandersArtSans-Regular"/>
              </a:rPr>
              <a:t>Impact </a:t>
            </a:r>
            <a:r>
              <a:rPr lang="nl-BE" sz="3200" b="1" dirty="0" err="1">
                <a:solidFill>
                  <a:srgbClr val="000000"/>
                </a:solidFill>
                <a:latin typeface="FlandersArtSans-Regular"/>
              </a:rPr>
              <a:t>measurement</a:t>
            </a:r>
            <a:r>
              <a:rPr lang="nl-BE" sz="3200" b="1" dirty="0">
                <a:solidFill>
                  <a:srgbClr val="000000"/>
                </a:solidFill>
                <a:latin typeface="FlandersArtSans-Regular"/>
              </a:rPr>
              <a:t> in a VUCA-</a:t>
            </a:r>
            <a:r>
              <a:rPr lang="nl-BE" sz="3200" b="1" dirty="0" err="1">
                <a:solidFill>
                  <a:srgbClr val="000000"/>
                </a:solidFill>
                <a:latin typeface="FlandersArtSans-Regular"/>
              </a:rPr>
              <a:t>world</a:t>
            </a:r>
            <a:r>
              <a:rPr lang="nl-BE" sz="3200" b="1" dirty="0">
                <a:solidFill>
                  <a:srgbClr val="000000"/>
                </a:solidFill>
                <a:latin typeface="FlandersArtSans-Regular"/>
              </a:rPr>
              <a:t> …</a:t>
            </a:r>
          </a:p>
        </p:txBody>
      </p:sp>
    </p:spTree>
    <p:extLst>
      <p:ext uri="{BB962C8B-B14F-4D97-AF65-F5344CB8AC3E}">
        <p14:creationId xmlns:p14="http://schemas.microsoft.com/office/powerpoint/2010/main" val="4015750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E764C2-2071-46F3-8CC7-5D1C02EE503B}"/>
              </a:ext>
            </a:extLst>
          </p:cNvPr>
          <p:cNvSpPr>
            <a:spLocks noGrp="1"/>
          </p:cNvSpPr>
          <p:nvPr>
            <p:ph type="title"/>
          </p:nvPr>
        </p:nvSpPr>
        <p:spPr>
          <a:xfrm>
            <a:off x="2095500" y="284835"/>
            <a:ext cx="7886700" cy="1093923"/>
          </a:xfrm>
        </p:spPr>
        <p:txBody>
          <a:bodyPr/>
          <a:lstStyle/>
          <a:p>
            <a:r>
              <a:rPr lang="nl-BE" sz="3200" b="1" dirty="0"/>
              <a:t>3. </a:t>
            </a:r>
            <a:r>
              <a:rPr lang="nl-BE" sz="3200" b="1" dirty="0" err="1"/>
              <a:t>From</a:t>
            </a:r>
            <a:r>
              <a:rPr lang="nl-BE" sz="3200" b="1" dirty="0"/>
              <a:t> ‘</a:t>
            </a:r>
            <a:r>
              <a:rPr lang="nl-BE" sz="3200" b="1" dirty="0" err="1"/>
              <a:t>inputs</a:t>
            </a:r>
            <a:r>
              <a:rPr lang="nl-BE" sz="3200" b="1" dirty="0"/>
              <a:t>’ </a:t>
            </a:r>
            <a:r>
              <a:rPr lang="nl-BE" sz="3200" b="1" dirty="0" err="1"/>
              <a:t>to</a:t>
            </a:r>
            <a:r>
              <a:rPr lang="nl-BE" sz="3200" b="1" dirty="0"/>
              <a:t> ‘impacts’ in </a:t>
            </a:r>
            <a:r>
              <a:rPr lang="nl-BE" sz="3200" b="1" dirty="0" err="1"/>
              <a:t>science</a:t>
            </a:r>
            <a:r>
              <a:rPr lang="nl-BE" sz="3200" b="1" dirty="0"/>
              <a:t> (1)…</a:t>
            </a:r>
            <a:endParaRPr lang="nl-BE" sz="2800" i="1" dirty="0"/>
          </a:p>
        </p:txBody>
      </p:sp>
      <p:sp>
        <p:nvSpPr>
          <p:cNvPr id="6" name="Tekstvak 5">
            <a:extLst>
              <a:ext uri="{FF2B5EF4-FFF2-40B4-BE49-F238E27FC236}">
                <a16:creationId xmlns:a16="http://schemas.microsoft.com/office/drawing/2014/main" id="{E781A38F-CCEF-4944-9BA5-33EEF79DC534}"/>
              </a:ext>
            </a:extLst>
          </p:cNvPr>
          <p:cNvSpPr txBox="1"/>
          <p:nvPr/>
        </p:nvSpPr>
        <p:spPr>
          <a:xfrm>
            <a:off x="1752888" y="6028974"/>
            <a:ext cx="4425491" cy="461665"/>
          </a:xfrm>
          <a:prstGeom prst="rect">
            <a:avLst/>
          </a:prstGeom>
          <a:noFill/>
        </p:spPr>
        <p:txBody>
          <a:bodyPr wrap="square" rtlCol="0">
            <a:spAutoFit/>
          </a:bodyPr>
          <a:lstStyle/>
          <a:p>
            <a:r>
              <a:rPr lang="nl-BE" sz="1200" dirty="0">
                <a:solidFill>
                  <a:srgbClr val="000000"/>
                </a:solidFill>
                <a:latin typeface="FlandersArtSans-Regular"/>
              </a:rPr>
              <a:t>Source: </a:t>
            </a:r>
            <a:r>
              <a:rPr lang="nl-BE" sz="1200" dirty="0" err="1">
                <a:solidFill>
                  <a:srgbClr val="000000"/>
                </a:solidFill>
                <a:latin typeface="FlandersArtSans-Regular"/>
              </a:rPr>
              <a:t>Grinience</a:t>
            </a:r>
            <a:r>
              <a:rPr lang="nl-BE" sz="1200" dirty="0">
                <a:solidFill>
                  <a:srgbClr val="000000"/>
                </a:solidFill>
                <a:latin typeface="FlandersArtSans-Regular"/>
              </a:rPr>
              <a:t>, E. et. al., RI-PATHS, </a:t>
            </a:r>
            <a:r>
              <a:rPr lang="nl-BE" sz="1200" i="1" dirty="0" err="1">
                <a:solidFill>
                  <a:srgbClr val="000000"/>
                </a:solidFill>
                <a:latin typeface="FlandersArtSans-Regular"/>
              </a:rPr>
              <a:t>Guidebook</a:t>
            </a:r>
            <a:r>
              <a:rPr lang="nl-BE" sz="1200" i="1" dirty="0">
                <a:solidFill>
                  <a:srgbClr val="000000"/>
                </a:solidFill>
                <a:latin typeface="FlandersArtSans-Regular"/>
              </a:rPr>
              <a:t> </a:t>
            </a:r>
            <a:r>
              <a:rPr lang="nl-BE" sz="1200" i="1" dirty="0" err="1">
                <a:solidFill>
                  <a:srgbClr val="000000"/>
                </a:solidFill>
                <a:latin typeface="FlandersArtSans-Regular"/>
              </a:rPr>
              <a:t>for</a:t>
            </a:r>
            <a:r>
              <a:rPr lang="nl-BE" sz="1200" i="1" dirty="0">
                <a:solidFill>
                  <a:srgbClr val="000000"/>
                </a:solidFill>
                <a:latin typeface="FlandersArtSans-Regular"/>
              </a:rPr>
              <a:t> </a:t>
            </a:r>
            <a:r>
              <a:rPr lang="nl-BE" sz="1200" i="1" dirty="0" err="1">
                <a:solidFill>
                  <a:srgbClr val="000000"/>
                </a:solidFill>
                <a:latin typeface="FlandersArtSans-Regular"/>
              </a:rPr>
              <a:t>socio-economic</a:t>
            </a:r>
            <a:r>
              <a:rPr lang="nl-BE" sz="1200" i="1" dirty="0">
                <a:solidFill>
                  <a:srgbClr val="000000"/>
                </a:solidFill>
                <a:latin typeface="FlandersArtSans-Regular"/>
              </a:rPr>
              <a:t> impact assessment of research </a:t>
            </a:r>
            <a:r>
              <a:rPr lang="nl-BE" sz="1200" i="1" dirty="0" err="1">
                <a:solidFill>
                  <a:srgbClr val="000000"/>
                </a:solidFill>
                <a:latin typeface="FlandersArtSans-Regular"/>
              </a:rPr>
              <a:t>infrastructures</a:t>
            </a:r>
            <a:r>
              <a:rPr lang="nl-BE" sz="1200" dirty="0">
                <a:solidFill>
                  <a:srgbClr val="000000"/>
                </a:solidFill>
                <a:latin typeface="FlandersArtSans-Regular"/>
              </a:rPr>
              <a:t>, 2020.</a:t>
            </a:r>
          </a:p>
        </p:txBody>
      </p:sp>
      <p:pic>
        <p:nvPicPr>
          <p:cNvPr id="8" name="Afbeelding 7">
            <a:extLst>
              <a:ext uri="{FF2B5EF4-FFF2-40B4-BE49-F238E27FC236}">
                <a16:creationId xmlns:a16="http://schemas.microsoft.com/office/drawing/2014/main" id="{48F933A8-6154-4BED-B3E0-31C9B4BAB8FA}"/>
              </a:ext>
            </a:extLst>
          </p:cNvPr>
          <p:cNvPicPr>
            <a:picLocks noChangeAspect="1"/>
          </p:cNvPicPr>
          <p:nvPr/>
        </p:nvPicPr>
        <p:blipFill>
          <a:blip r:embed="rId2"/>
          <a:stretch>
            <a:fillRect/>
          </a:stretch>
        </p:blipFill>
        <p:spPr>
          <a:xfrm>
            <a:off x="2183028" y="2343142"/>
            <a:ext cx="8484973" cy="1704503"/>
          </a:xfrm>
          <a:prstGeom prst="rect">
            <a:avLst/>
          </a:prstGeom>
        </p:spPr>
      </p:pic>
      <p:sp>
        <p:nvSpPr>
          <p:cNvPr id="9" name="Pijl: rechts 8">
            <a:extLst>
              <a:ext uri="{FF2B5EF4-FFF2-40B4-BE49-F238E27FC236}">
                <a16:creationId xmlns:a16="http://schemas.microsoft.com/office/drawing/2014/main" id="{5B6ED33E-B9EA-41F8-8E54-0ED7BD8FA7C4}"/>
              </a:ext>
            </a:extLst>
          </p:cNvPr>
          <p:cNvSpPr/>
          <p:nvPr/>
        </p:nvSpPr>
        <p:spPr>
          <a:xfrm>
            <a:off x="3354405" y="4738508"/>
            <a:ext cx="538997" cy="2998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FFFF"/>
              </a:solidFill>
              <a:latin typeface="FlandersArtSans-Regular"/>
            </a:endParaRPr>
          </a:p>
        </p:txBody>
      </p:sp>
      <p:sp>
        <p:nvSpPr>
          <p:cNvPr id="10" name="Tekstvak 9">
            <a:extLst>
              <a:ext uri="{FF2B5EF4-FFF2-40B4-BE49-F238E27FC236}">
                <a16:creationId xmlns:a16="http://schemas.microsoft.com/office/drawing/2014/main" id="{1A6B2B74-42C2-4414-B7D9-58530C4BEBEE}"/>
              </a:ext>
            </a:extLst>
          </p:cNvPr>
          <p:cNvSpPr txBox="1"/>
          <p:nvPr/>
        </p:nvSpPr>
        <p:spPr>
          <a:xfrm>
            <a:off x="3998006" y="4536182"/>
            <a:ext cx="4907098" cy="830997"/>
          </a:xfrm>
          <a:prstGeom prst="rect">
            <a:avLst/>
          </a:prstGeom>
          <a:noFill/>
        </p:spPr>
        <p:txBody>
          <a:bodyPr wrap="square" rtlCol="0">
            <a:spAutoFit/>
          </a:bodyPr>
          <a:lstStyle/>
          <a:p>
            <a:r>
              <a:rPr lang="nl-BE" sz="2400" b="1" dirty="0">
                <a:solidFill>
                  <a:srgbClr val="000000"/>
                </a:solidFill>
                <a:latin typeface="FlandersArtSans-Regular"/>
              </a:rPr>
              <a:t>No ‘</a:t>
            </a:r>
            <a:r>
              <a:rPr lang="nl-BE" sz="2400" b="1" dirty="0" err="1">
                <a:solidFill>
                  <a:srgbClr val="000000"/>
                </a:solidFill>
                <a:latin typeface="FlandersArtSans-Regular"/>
              </a:rPr>
              <a:t>one</a:t>
            </a:r>
            <a:r>
              <a:rPr lang="nl-BE" sz="2400" b="1" dirty="0">
                <a:solidFill>
                  <a:srgbClr val="000000"/>
                </a:solidFill>
                <a:latin typeface="FlandersArtSans-Regular"/>
              </a:rPr>
              <a:t> </a:t>
            </a:r>
            <a:r>
              <a:rPr lang="nl-BE" sz="2400" b="1" dirty="0" err="1">
                <a:solidFill>
                  <a:srgbClr val="000000"/>
                </a:solidFill>
                <a:latin typeface="FlandersArtSans-Regular"/>
              </a:rPr>
              <a:t>to</a:t>
            </a:r>
            <a:r>
              <a:rPr lang="nl-BE" sz="2400" b="1" dirty="0">
                <a:solidFill>
                  <a:srgbClr val="000000"/>
                </a:solidFill>
                <a:latin typeface="FlandersArtSans-Regular"/>
              </a:rPr>
              <a:t> </a:t>
            </a:r>
            <a:r>
              <a:rPr lang="nl-BE" sz="2400" b="1" dirty="0" err="1">
                <a:solidFill>
                  <a:srgbClr val="000000"/>
                </a:solidFill>
                <a:latin typeface="FlandersArtSans-Regular"/>
              </a:rPr>
              <a:t>one</a:t>
            </a:r>
            <a:r>
              <a:rPr lang="nl-BE" sz="2400" b="1" dirty="0">
                <a:solidFill>
                  <a:srgbClr val="000000"/>
                </a:solidFill>
                <a:latin typeface="FlandersArtSans-Regular"/>
              </a:rPr>
              <a:t> </a:t>
            </a:r>
            <a:r>
              <a:rPr lang="nl-BE" sz="2400" b="1" dirty="0" err="1">
                <a:solidFill>
                  <a:srgbClr val="000000"/>
                </a:solidFill>
                <a:latin typeface="FlandersArtSans-Regular"/>
              </a:rPr>
              <a:t>relationship</a:t>
            </a:r>
            <a:r>
              <a:rPr lang="nl-BE" sz="2400" b="1" dirty="0">
                <a:solidFill>
                  <a:srgbClr val="000000"/>
                </a:solidFill>
                <a:latin typeface="FlandersArtSans-Regular"/>
              </a:rPr>
              <a:t>’ </a:t>
            </a:r>
            <a:r>
              <a:rPr lang="nl-BE" sz="2400" b="1" dirty="0" err="1">
                <a:solidFill>
                  <a:srgbClr val="000000"/>
                </a:solidFill>
                <a:latin typeface="FlandersArtSans-Regular"/>
              </a:rPr>
              <a:t>between</a:t>
            </a:r>
            <a:r>
              <a:rPr lang="nl-BE" sz="2400" b="1" dirty="0">
                <a:solidFill>
                  <a:srgbClr val="000000"/>
                </a:solidFill>
                <a:latin typeface="FlandersArtSans-Regular"/>
              </a:rPr>
              <a:t> resources/</a:t>
            </a:r>
            <a:r>
              <a:rPr lang="nl-BE" sz="2400" b="1" dirty="0" err="1">
                <a:solidFill>
                  <a:srgbClr val="000000"/>
                </a:solidFill>
                <a:latin typeface="FlandersArtSans-Regular"/>
              </a:rPr>
              <a:t>activities</a:t>
            </a:r>
            <a:r>
              <a:rPr lang="nl-BE" sz="2400" b="1" dirty="0">
                <a:solidFill>
                  <a:srgbClr val="000000"/>
                </a:solidFill>
                <a:latin typeface="FlandersArtSans-Regular"/>
              </a:rPr>
              <a:t> </a:t>
            </a:r>
            <a:r>
              <a:rPr lang="nl-BE" sz="2400" b="1" dirty="0" err="1">
                <a:solidFill>
                  <a:srgbClr val="000000"/>
                </a:solidFill>
                <a:latin typeface="FlandersArtSans-Regular"/>
              </a:rPr>
              <a:t>and</a:t>
            </a:r>
            <a:r>
              <a:rPr lang="nl-BE" sz="2400" b="1" dirty="0">
                <a:solidFill>
                  <a:srgbClr val="000000"/>
                </a:solidFill>
                <a:latin typeface="FlandersArtSans-Regular"/>
              </a:rPr>
              <a:t> impacts…</a:t>
            </a:r>
          </a:p>
        </p:txBody>
      </p:sp>
    </p:spTree>
    <p:extLst>
      <p:ext uri="{BB962C8B-B14F-4D97-AF65-F5344CB8AC3E}">
        <p14:creationId xmlns:p14="http://schemas.microsoft.com/office/powerpoint/2010/main" val="3726551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E764C2-2071-46F3-8CC7-5D1C02EE503B}"/>
              </a:ext>
            </a:extLst>
          </p:cNvPr>
          <p:cNvSpPr>
            <a:spLocks noGrp="1"/>
          </p:cNvSpPr>
          <p:nvPr>
            <p:ph type="title"/>
          </p:nvPr>
        </p:nvSpPr>
        <p:spPr>
          <a:xfrm>
            <a:off x="2095500" y="284835"/>
            <a:ext cx="7886700" cy="1093923"/>
          </a:xfrm>
        </p:spPr>
        <p:txBody>
          <a:bodyPr/>
          <a:lstStyle/>
          <a:p>
            <a:r>
              <a:rPr lang="nl-BE" sz="3200" b="1" dirty="0"/>
              <a:t>3. </a:t>
            </a:r>
            <a:r>
              <a:rPr lang="nl-BE" sz="3200" b="1" dirty="0" err="1"/>
              <a:t>From</a:t>
            </a:r>
            <a:r>
              <a:rPr lang="nl-BE" sz="3200" b="1" dirty="0"/>
              <a:t> ‘</a:t>
            </a:r>
            <a:r>
              <a:rPr lang="nl-BE" sz="3200" b="1" dirty="0" err="1"/>
              <a:t>inputs</a:t>
            </a:r>
            <a:r>
              <a:rPr lang="nl-BE" sz="3200" b="1" dirty="0"/>
              <a:t>’ </a:t>
            </a:r>
            <a:r>
              <a:rPr lang="nl-BE" sz="3200" b="1" dirty="0" err="1"/>
              <a:t>to</a:t>
            </a:r>
            <a:r>
              <a:rPr lang="nl-BE" sz="3200" b="1" dirty="0"/>
              <a:t> ‘impacts’ in </a:t>
            </a:r>
            <a:r>
              <a:rPr lang="nl-BE" sz="3200" b="1" dirty="0" err="1"/>
              <a:t>science</a:t>
            </a:r>
            <a:r>
              <a:rPr lang="nl-BE" sz="3200" b="1" dirty="0"/>
              <a:t> (2)…</a:t>
            </a:r>
            <a:endParaRPr lang="nl-BE" sz="2800" i="1" dirty="0"/>
          </a:p>
        </p:txBody>
      </p:sp>
      <p:pic>
        <p:nvPicPr>
          <p:cNvPr id="7" name="Afbeelding 6">
            <a:extLst>
              <a:ext uri="{FF2B5EF4-FFF2-40B4-BE49-F238E27FC236}">
                <a16:creationId xmlns:a16="http://schemas.microsoft.com/office/drawing/2014/main" id="{365747EE-84F5-4BFB-9ECF-ACEB5783DDCD}"/>
              </a:ext>
            </a:extLst>
          </p:cNvPr>
          <p:cNvPicPr>
            <a:picLocks noChangeAspect="1"/>
          </p:cNvPicPr>
          <p:nvPr/>
        </p:nvPicPr>
        <p:blipFill>
          <a:blip r:embed="rId2"/>
          <a:stretch>
            <a:fillRect/>
          </a:stretch>
        </p:blipFill>
        <p:spPr>
          <a:xfrm>
            <a:off x="2095500" y="1525141"/>
            <a:ext cx="8229600" cy="2959376"/>
          </a:xfrm>
          <a:prstGeom prst="rect">
            <a:avLst/>
          </a:prstGeom>
        </p:spPr>
      </p:pic>
      <p:sp>
        <p:nvSpPr>
          <p:cNvPr id="4" name="Pijl: rechts 3">
            <a:extLst>
              <a:ext uri="{FF2B5EF4-FFF2-40B4-BE49-F238E27FC236}">
                <a16:creationId xmlns:a16="http://schemas.microsoft.com/office/drawing/2014/main" id="{A3C3B632-A44D-4CCD-AAE1-DB9C5567B5A6}"/>
              </a:ext>
            </a:extLst>
          </p:cNvPr>
          <p:cNvSpPr/>
          <p:nvPr/>
        </p:nvSpPr>
        <p:spPr>
          <a:xfrm>
            <a:off x="2433211" y="5288783"/>
            <a:ext cx="538997" cy="2998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FFFF"/>
              </a:solidFill>
              <a:latin typeface="FlandersArtSans-Regular"/>
            </a:endParaRPr>
          </a:p>
        </p:txBody>
      </p:sp>
      <p:sp>
        <p:nvSpPr>
          <p:cNvPr id="3" name="Tekstvak 2">
            <a:extLst>
              <a:ext uri="{FF2B5EF4-FFF2-40B4-BE49-F238E27FC236}">
                <a16:creationId xmlns:a16="http://schemas.microsoft.com/office/drawing/2014/main" id="{E80E58DF-2876-4A12-AC33-C40ABC3EC7EA}"/>
              </a:ext>
            </a:extLst>
          </p:cNvPr>
          <p:cNvSpPr txBox="1"/>
          <p:nvPr/>
        </p:nvSpPr>
        <p:spPr>
          <a:xfrm>
            <a:off x="3054969" y="4924908"/>
            <a:ext cx="7490482" cy="954107"/>
          </a:xfrm>
          <a:prstGeom prst="rect">
            <a:avLst/>
          </a:prstGeom>
          <a:noFill/>
        </p:spPr>
        <p:txBody>
          <a:bodyPr wrap="square" rtlCol="0">
            <a:spAutoFit/>
          </a:bodyPr>
          <a:lstStyle/>
          <a:p>
            <a:r>
              <a:rPr lang="nl-BE" sz="2800" b="1" dirty="0" err="1">
                <a:solidFill>
                  <a:srgbClr val="000000"/>
                </a:solidFill>
                <a:latin typeface="FlandersArtSans-Regular"/>
              </a:rPr>
              <a:t>Not</a:t>
            </a:r>
            <a:r>
              <a:rPr lang="nl-BE" sz="2800" b="1" dirty="0">
                <a:solidFill>
                  <a:srgbClr val="000000"/>
                </a:solidFill>
                <a:latin typeface="FlandersArtSans-Regular"/>
              </a:rPr>
              <a:t> a lineair </a:t>
            </a:r>
            <a:r>
              <a:rPr lang="nl-BE" sz="2800" b="1" dirty="0" err="1">
                <a:solidFill>
                  <a:srgbClr val="000000"/>
                </a:solidFill>
                <a:latin typeface="FlandersArtSans-Regular"/>
              </a:rPr>
              <a:t>path</a:t>
            </a:r>
            <a:r>
              <a:rPr lang="nl-BE" sz="2800" b="1" dirty="0">
                <a:solidFill>
                  <a:srgbClr val="000000"/>
                </a:solidFill>
                <a:latin typeface="FlandersArtSans-Regular"/>
              </a:rPr>
              <a:t> …</a:t>
            </a:r>
          </a:p>
          <a:p>
            <a:r>
              <a:rPr lang="nl-BE" sz="2800" b="1" dirty="0">
                <a:solidFill>
                  <a:srgbClr val="000000"/>
                </a:solidFill>
                <a:latin typeface="FlandersArtSans-Regular"/>
              </a:rPr>
              <a:t>But open, non-</a:t>
            </a:r>
            <a:r>
              <a:rPr lang="nl-BE" sz="2800" b="1" dirty="0" err="1">
                <a:solidFill>
                  <a:srgbClr val="000000"/>
                </a:solidFill>
                <a:latin typeface="FlandersArtSans-Regular"/>
              </a:rPr>
              <a:t>linear</a:t>
            </a:r>
            <a:r>
              <a:rPr lang="nl-BE" sz="2800" b="1" dirty="0">
                <a:solidFill>
                  <a:srgbClr val="000000"/>
                </a:solidFill>
                <a:latin typeface="FlandersArtSans-Regular"/>
              </a:rPr>
              <a:t> </a:t>
            </a:r>
            <a:r>
              <a:rPr lang="nl-BE" sz="2800" b="1" dirty="0" err="1">
                <a:solidFill>
                  <a:srgbClr val="000000"/>
                </a:solidFill>
                <a:latin typeface="FlandersArtSans-Regular"/>
              </a:rPr>
              <a:t>and</a:t>
            </a:r>
            <a:r>
              <a:rPr lang="nl-BE" sz="2800" b="1" dirty="0">
                <a:solidFill>
                  <a:srgbClr val="000000"/>
                </a:solidFill>
                <a:latin typeface="FlandersArtSans-Regular"/>
              </a:rPr>
              <a:t> </a:t>
            </a:r>
            <a:r>
              <a:rPr lang="nl-BE" sz="2800" b="1" dirty="0" err="1">
                <a:solidFill>
                  <a:srgbClr val="000000"/>
                </a:solidFill>
                <a:latin typeface="FlandersArtSans-Regular"/>
              </a:rPr>
              <a:t>networked</a:t>
            </a:r>
            <a:r>
              <a:rPr lang="nl-BE" sz="2800" b="1" dirty="0">
                <a:solidFill>
                  <a:srgbClr val="000000"/>
                </a:solidFill>
                <a:latin typeface="FlandersArtSans-Regular"/>
              </a:rPr>
              <a:t> systems</a:t>
            </a:r>
          </a:p>
        </p:txBody>
      </p:sp>
      <p:sp>
        <p:nvSpPr>
          <p:cNvPr id="6" name="Tekstvak 5">
            <a:extLst>
              <a:ext uri="{FF2B5EF4-FFF2-40B4-BE49-F238E27FC236}">
                <a16:creationId xmlns:a16="http://schemas.microsoft.com/office/drawing/2014/main" id="{E781A38F-CCEF-4944-9BA5-33EEF79DC534}"/>
              </a:ext>
            </a:extLst>
          </p:cNvPr>
          <p:cNvSpPr txBox="1"/>
          <p:nvPr/>
        </p:nvSpPr>
        <p:spPr>
          <a:xfrm>
            <a:off x="1752888" y="6028974"/>
            <a:ext cx="4425491" cy="461665"/>
          </a:xfrm>
          <a:prstGeom prst="rect">
            <a:avLst/>
          </a:prstGeom>
          <a:noFill/>
        </p:spPr>
        <p:txBody>
          <a:bodyPr wrap="square" rtlCol="0">
            <a:spAutoFit/>
          </a:bodyPr>
          <a:lstStyle/>
          <a:p>
            <a:r>
              <a:rPr lang="nl-BE" sz="1200" dirty="0">
                <a:solidFill>
                  <a:srgbClr val="000000"/>
                </a:solidFill>
                <a:latin typeface="FlandersArtSans-Regular"/>
              </a:rPr>
              <a:t>Source: </a:t>
            </a:r>
            <a:r>
              <a:rPr lang="nl-BE" sz="1200" dirty="0" err="1">
                <a:solidFill>
                  <a:srgbClr val="000000"/>
                </a:solidFill>
                <a:latin typeface="FlandersArtSans-Regular"/>
              </a:rPr>
              <a:t>Grinience</a:t>
            </a:r>
            <a:r>
              <a:rPr lang="nl-BE" sz="1200" dirty="0">
                <a:solidFill>
                  <a:srgbClr val="000000"/>
                </a:solidFill>
                <a:latin typeface="FlandersArtSans-Regular"/>
              </a:rPr>
              <a:t>, E. et. al., RI-PATHS, </a:t>
            </a:r>
            <a:r>
              <a:rPr lang="nl-BE" sz="1200" i="1" dirty="0" err="1">
                <a:solidFill>
                  <a:srgbClr val="000000"/>
                </a:solidFill>
                <a:latin typeface="FlandersArtSans-Regular"/>
              </a:rPr>
              <a:t>Guidebook</a:t>
            </a:r>
            <a:r>
              <a:rPr lang="nl-BE" sz="1200" i="1" dirty="0">
                <a:solidFill>
                  <a:srgbClr val="000000"/>
                </a:solidFill>
                <a:latin typeface="FlandersArtSans-Regular"/>
              </a:rPr>
              <a:t> </a:t>
            </a:r>
            <a:r>
              <a:rPr lang="nl-BE" sz="1200" i="1" dirty="0" err="1">
                <a:solidFill>
                  <a:srgbClr val="000000"/>
                </a:solidFill>
                <a:latin typeface="FlandersArtSans-Regular"/>
              </a:rPr>
              <a:t>for</a:t>
            </a:r>
            <a:r>
              <a:rPr lang="nl-BE" sz="1200" i="1" dirty="0">
                <a:solidFill>
                  <a:srgbClr val="000000"/>
                </a:solidFill>
                <a:latin typeface="FlandersArtSans-Regular"/>
              </a:rPr>
              <a:t> </a:t>
            </a:r>
            <a:r>
              <a:rPr lang="nl-BE" sz="1200" i="1" dirty="0" err="1">
                <a:solidFill>
                  <a:srgbClr val="000000"/>
                </a:solidFill>
                <a:latin typeface="FlandersArtSans-Regular"/>
              </a:rPr>
              <a:t>socio-economic</a:t>
            </a:r>
            <a:r>
              <a:rPr lang="nl-BE" sz="1200" i="1" dirty="0">
                <a:solidFill>
                  <a:srgbClr val="000000"/>
                </a:solidFill>
                <a:latin typeface="FlandersArtSans-Regular"/>
              </a:rPr>
              <a:t> impact assessment of research </a:t>
            </a:r>
            <a:r>
              <a:rPr lang="nl-BE" sz="1200" i="1" dirty="0" err="1">
                <a:solidFill>
                  <a:srgbClr val="000000"/>
                </a:solidFill>
                <a:latin typeface="FlandersArtSans-Regular"/>
              </a:rPr>
              <a:t>infrastructures</a:t>
            </a:r>
            <a:r>
              <a:rPr lang="nl-BE" sz="1200" dirty="0">
                <a:solidFill>
                  <a:srgbClr val="000000"/>
                </a:solidFill>
                <a:latin typeface="FlandersArtSans-Regular"/>
              </a:rPr>
              <a:t>, 2020.</a:t>
            </a:r>
          </a:p>
        </p:txBody>
      </p:sp>
    </p:spTree>
    <p:extLst>
      <p:ext uri="{BB962C8B-B14F-4D97-AF65-F5344CB8AC3E}">
        <p14:creationId xmlns:p14="http://schemas.microsoft.com/office/powerpoint/2010/main" val="2912558603"/>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WI">
  <a:themeElements>
    <a:clrScheme name="EWI">
      <a:dk1>
        <a:sysClr val="windowText" lastClr="000000"/>
      </a:dk1>
      <a:lt1>
        <a:sysClr val="window" lastClr="FFFFFF"/>
      </a:lt1>
      <a:dk2>
        <a:srgbClr val="176D8A"/>
      </a:dk2>
      <a:lt2>
        <a:srgbClr val="16B8EE"/>
      </a:lt2>
      <a:accent1>
        <a:srgbClr val="16B8EE"/>
      </a:accent1>
      <a:accent2>
        <a:srgbClr val="E6311F"/>
      </a:accent2>
      <a:accent3>
        <a:srgbClr val="A3CC00"/>
      </a:accent3>
      <a:accent4>
        <a:srgbClr val="EF7B1A"/>
      </a:accent4>
      <a:accent5>
        <a:srgbClr val="E43891"/>
      </a:accent5>
      <a:accent6>
        <a:srgbClr val="FFEB00"/>
      </a:accent6>
      <a:hlink>
        <a:srgbClr val="1491BB"/>
      </a:hlink>
      <a:folHlink>
        <a:srgbClr val="1491B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EWI_Calibri_NL.pptx" id="{66D11894-E1C2-43A4-B61F-F5C8AF604421}" vid="{999A71F7-45C3-436E-AC92-3E45FB5CF47E}"/>
    </a:ext>
  </a:extLst>
</a:theme>
</file>

<file path=ppt/theme/theme3.xml><?xml version="1.0" encoding="utf-8"?>
<a:theme xmlns:a="http://schemas.openxmlformats.org/drawingml/2006/main" name="Office Theme">
  <a:themeElements>
    <a:clrScheme name="VO_EWI 1">
      <a:dk1>
        <a:srgbClr val="000000"/>
      </a:dk1>
      <a:lt1>
        <a:srgbClr val="FFFFFF"/>
      </a:lt1>
      <a:dk2>
        <a:srgbClr val="176D8A"/>
      </a:dk2>
      <a:lt2>
        <a:srgbClr val="E7E6E6"/>
      </a:lt2>
      <a:accent1>
        <a:srgbClr val="1491BB"/>
      </a:accent1>
      <a:accent2>
        <a:srgbClr val="16B8EE"/>
      </a:accent2>
      <a:accent3>
        <a:srgbClr val="344449"/>
      </a:accent3>
      <a:accent4>
        <a:srgbClr val="912C2C"/>
      </a:accent4>
      <a:accent5>
        <a:srgbClr val="C63030"/>
      </a:accent5>
      <a:accent6>
        <a:srgbClr val="E6301F"/>
      </a:accent6>
      <a:hlink>
        <a:srgbClr val="0563C1"/>
      </a:hlink>
      <a:folHlink>
        <a:srgbClr val="954F72"/>
      </a:folHlink>
    </a:clrScheme>
    <a:fontScheme name="Aangepast 1">
      <a:majorFont>
        <a:latin typeface="FlandersArtSans-Bold"/>
        <a:ea typeface=""/>
        <a:cs typeface=""/>
      </a:majorFont>
      <a:minorFont>
        <a:latin typeface="FlandersArtSans-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Origin">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Enhancing Inclusive Economic Growth</Template>
  <TotalTime>74</TotalTime>
  <Words>2631</Words>
  <Application>Microsoft Office PowerPoint</Application>
  <PresentationFormat>Widescreen</PresentationFormat>
  <Paragraphs>384</Paragraphs>
  <Slides>51</Slides>
  <Notes>17</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51</vt:i4>
      </vt:variant>
    </vt:vector>
  </HeadingPairs>
  <TitlesOfParts>
    <vt:vector size="72" baseType="lpstr">
      <vt:lpstr>Arial</vt:lpstr>
      <vt:lpstr>Bookman Old Style</vt:lpstr>
      <vt:lpstr>Calibri</vt:lpstr>
      <vt:lpstr>Calibri Light</vt:lpstr>
      <vt:lpstr>Corbel</vt:lpstr>
      <vt:lpstr>FlandersArtSans-Bold</vt:lpstr>
      <vt:lpstr>FlandersArtSans-Regular</vt:lpstr>
      <vt:lpstr>Garamond</vt:lpstr>
      <vt:lpstr>Gill Sans MT</vt:lpstr>
      <vt:lpstr>Halant Medium Bold</vt:lpstr>
      <vt:lpstr>Helvetica</vt:lpstr>
      <vt:lpstr>Symbol</vt:lpstr>
      <vt:lpstr>Wingdings</vt:lpstr>
      <vt:lpstr>Wingdings 2</vt:lpstr>
      <vt:lpstr>Wingdings 3</vt:lpstr>
      <vt:lpstr>Kantoorthema</vt:lpstr>
      <vt:lpstr>EWI</vt:lpstr>
      <vt:lpstr>Office Theme</vt:lpstr>
      <vt:lpstr>KU Leuven</vt:lpstr>
      <vt:lpstr>Frame</vt:lpstr>
      <vt:lpstr>Origin</vt:lpstr>
      <vt:lpstr>PowerPoint Presentation</vt:lpstr>
      <vt:lpstr>PowerPoint Presentation</vt:lpstr>
      <vt:lpstr>PowerPoint Presentation</vt:lpstr>
      <vt:lpstr>13 october 2021, AESIS-Conference</vt:lpstr>
      <vt:lpstr>Belgium: chocolate, waffles, beer and … SCIENCE</vt:lpstr>
      <vt:lpstr>1. Why ‘impact’ matters? </vt:lpstr>
      <vt:lpstr>2. Impact assessement: complex topic </vt:lpstr>
      <vt:lpstr>3. From ‘inputs’ to ‘impacts’ in science (1)…</vt:lpstr>
      <vt:lpstr>3. From ‘inputs’ to ‘impacts’ in science (2)…</vt:lpstr>
      <vt:lpstr>4. Societal challenges  ‘wicked problems’</vt:lpstr>
      <vt:lpstr>5. ‘Productive interactions’ to increase impact (1)</vt:lpstr>
      <vt:lpstr>5. ‘Productive interactions’ to increase impact (2)</vt:lpstr>
      <vt:lpstr>6. International cooperation to increase impact</vt:lpstr>
      <vt:lpstr>Thank you</vt:lpstr>
      <vt:lpstr>PowerPoint Presentation</vt:lpstr>
      <vt:lpstr>  POLICY FRAMEWORKS FOR SSHA IMPACT    Kristin Davidse (KU Leuven)</vt:lpstr>
      <vt:lpstr> </vt:lpstr>
      <vt:lpstr>How can SSHA research  impact and transform society?</vt:lpstr>
      <vt:lpstr>How can SSHA research impact and transform society </vt:lpstr>
      <vt:lpstr>How can SSHA research impact and transform society </vt:lpstr>
      <vt:lpstr>How can SSHA research impact and transform society </vt:lpstr>
      <vt:lpstr>How can SSHA research impact and transform society </vt:lpstr>
      <vt:lpstr>How can SSHA research impact and transform society </vt:lpstr>
      <vt:lpstr>How can SSHA research impact and transform society </vt:lpstr>
      <vt:lpstr>How can policy making advance SSHA impact on society?  </vt:lpstr>
      <vt:lpstr>How can policy making advance SSHA impact </vt:lpstr>
      <vt:lpstr>Societal impact as factor in agenda-setting of research</vt:lpstr>
      <vt:lpstr>Societal impact as factor in agenda-setting of research</vt:lpstr>
      <vt:lpstr>Societal impact as factor in agenda-setting of research</vt:lpstr>
      <vt:lpstr>Societal impact as factor in agenda-setting of research</vt:lpstr>
      <vt:lpstr>Societal impact on evaluation of research funding</vt:lpstr>
      <vt:lpstr>Societal impact on evaluation of research funding</vt:lpstr>
      <vt:lpstr>Conclusion</vt:lpstr>
      <vt:lpstr>References</vt:lpstr>
      <vt:lpstr>PowerPoint Presentation</vt:lpstr>
      <vt:lpstr>Annual conference on Societal ‘Impact of Social Sciences, Humanities, and Arts.  Organised by AESIS </vt:lpstr>
      <vt:lpstr>Distress to women domestic workers during Covid-19</vt:lpstr>
      <vt:lpstr>Traditional Research Goes Like..</vt:lpstr>
      <vt:lpstr>Alternative PR model..  Phase 1:</vt:lpstr>
      <vt:lpstr>Alternative PR model..  Phase 2:</vt:lpstr>
      <vt:lpstr>Key Components of PR Model</vt:lpstr>
      <vt:lpstr>Contact us!</vt:lpstr>
      <vt:lpstr>PowerPoint Presentation</vt:lpstr>
      <vt:lpstr>PowerPoint Presentation</vt:lpstr>
      <vt:lpstr>How to better align science with social priorities  How to mobilise knowledge to support decisions  How to reorient social science to designs for the future </vt:lpstr>
      <vt:lpstr>PowerPoint Presentation</vt:lpstr>
      <vt:lpstr>PowerPoint Presentation</vt:lpstr>
      <vt:lpstr>PowerPoint Presentation</vt:lpstr>
      <vt:lpstr>PowerPoint Presentation</vt:lpstr>
      <vt:lpstr>Better align science with social priorities – using data and new governance arrangements  Mobilise knowledge to support decisions – moving to more demand-led models  Grow exploratory social science teams and methods  Fuel imagination!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Caterina Tognoni</cp:lastModifiedBy>
  <cp:revision>12</cp:revision>
  <dcterms:created xsi:type="dcterms:W3CDTF">2021-06-29T08:45:31Z</dcterms:created>
  <dcterms:modified xsi:type="dcterms:W3CDTF">2021-10-19T07:08:45Z</dcterms:modified>
</cp:coreProperties>
</file>